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Ubuntu"/>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Ubuntu-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Ubuntu-italic.fntdata"/><Relationship Id="rId10" Type="http://schemas.openxmlformats.org/officeDocument/2006/relationships/slide" Target="slides/slide5.xml"/><Relationship Id="rId32" Type="http://schemas.openxmlformats.org/officeDocument/2006/relationships/font" Target="fonts/Ubuntu-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Ubuntu-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76086cd7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g276086cd78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lang="zh-CN" sz="1200">
                <a:solidFill>
                  <a:schemeClr val="dk1"/>
                </a:solidFill>
                <a:latin typeface="Ubuntu"/>
                <a:ea typeface="Ubuntu"/>
                <a:cs typeface="Ubuntu"/>
                <a:sym typeface="Ubuntu"/>
              </a:rPr>
              <a:t>Say Hi</a:t>
            </a:r>
            <a:br>
              <a:rPr lang="zh-CN" sz="1200">
                <a:solidFill>
                  <a:schemeClr val="dk1"/>
                </a:solidFill>
                <a:latin typeface="Ubuntu"/>
                <a:ea typeface="Ubuntu"/>
                <a:cs typeface="Ubuntu"/>
                <a:sym typeface="Ubuntu"/>
              </a:rPr>
            </a:br>
            <a:br>
              <a:rPr lang="zh-CN" sz="1200">
                <a:solidFill>
                  <a:schemeClr val="dk1"/>
                </a:solidFill>
                <a:latin typeface="Ubuntu"/>
                <a:ea typeface="Ubuntu"/>
                <a:cs typeface="Ubuntu"/>
                <a:sym typeface="Ubuntu"/>
              </a:rPr>
            </a:br>
            <a:r>
              <a:rPr lang="zh-CN" sz="1200">
                <a:solidFill>
                  <a:schemeClr val="dk1"/>
                </a:solidFill>
                <a:latin typeface="Ubuntu"/>
                <a:ea typeface="Ubuntu"/>
                <a:cs typeface="Ubuntu"/>
                <a:sym typeface="Ubuntu"/>
              </a:rPr>
              <a:t>"In our digital age, more and more revolutionary work is supported by one critical infrastructure: </a:t>
            </a:r>
            <a:r>
              <a:rPr lang="zh-CN" sz="1200">
                <a:solidFill>
                  <a:schemeClr val="dk1"/>
                </a:solidFill>
                <a:latin typeface="Ubuntu"/>
                <a:ea typeface="Ubuntu"/>
                <a:cs typeface="Ubuntu"/>
                <a:sym typeface="Ubuntu"/>
              </a:rPr>
              <a:t>High-Performance Computing</a:t>
            </a:r>
            <a:r>
              <a:rPr lang="zh-CN" sz="1200">
                <a:solidFill>
                  <a:schemeClr val="dk1"/>
                </a:solidFill>
                <a:latin typeface="Ubuntu"/>
                <a:ea typeface="Ubuntu"/>
                <a:cs typeface="Ubuntu"/>
                <a:sym typeface="Ubuntu"/>
              </a:rPr>
              <a:t> datacenters."</a:t>
            </a:r>
            <a:endParaRPr sz="1200">
              <a:solidFill>
                <a:schemeClr val="dk1"/>
              </a:solidFill>
              <a:latin typeface="Ubuntu"/>
              <a:ea typeface="Ubuntu"/>
              <a:cs typeface="Ubuntu"/>
              <a:sym typeface="Ubuntu"/>
            </a:endParaRPr>
          </a:p>
          <a:p>
            <a:pPr indent="0" lvl="0" marL="0" rtl="0" algn="l">
              <a:lnSpc>
                <a:spcPct val="115000"/>
              </a:lnSpc>
              <a:spcBef>
                <a:spcPts val="1500"/>
              </a:spcBef>
              <a:spcAft>
                <a:spcPts val="0"/>
              </a:spcAft>
              <a:buClr>
                <a:schemeClr val="dk1"/>
              </a:buClr>
              <a:buSzPts val="1100"/>
              <a:buFont typeface="Arial"/>
              <a:buNone/>
            </a:pPr>
            <a:r>
              <a:rPr lang="zh-CN" sz="1200">
                <a:solidFill>
                  <a:schemeClr val="dk1"/>
                </a:solidFill>
                <a:latin typeface="Ubuntu"/>
                <a:ea typeface="Ubuntu"/>
                <a:cs typeface="Ubuntu"/>
                <a:sym typeface="Ubuntu"/>
              </a:rPr>
              <a:t>"As we accelerate our computational capacities, we concurrently escalate our demand on resources. The power required, the energy consumed, and the  better understanding/modeling become paramount concerns."</a:t>
            </a:r>
            <a:endParaRPr sz="1200">
              <a:solidFill>
                <a:schemeClr val="dk1"/>
              </a:solidFill>
              <a:latin typeface="Ubuntu"/>
              <a:ea typeface="Ubuntu"/>
              <a:cs typeface="Ubuntu"/>
              <a:sym typeface="Ubuntu"/>
            </a:endParaRPr>
          </a:p>
          <a:p>
            <a:pPr indent="0" lvl="0" marL="0" rtl="0" algn="l">
              <a:lnSpc>
                <a:spcPct val="115000"/>
              </a:lnSpc>
              <a:spcBef>
                <a:spcPts val="1500"/>
              </a:spcBef>
              <a:spcAft>
                <a:spcPts val="0"/>
              </a:spcAft>
              <a:buClr>
                <a:schemeClr val="dk1"/>
              </a:buClr>
              <a:buSzPts val="1100"/>
              <a:buFont typeface="Arial"/>
              <a:buNone/>
            </a:pPr>
            <a:r>
              <a:rPr lang="zh-CN" sz="1200">
                <a:solidFill>
                  <a:schemeClr val="dk1"/>
                </a:solidFill>
                <a:latin typeface="Ubuntu"/>
                <a:ea typeface="Ubuntu"/>
                <a:cs typeface="Ubuntu"/>
                <a:sym typeface="Ubuntu"/>
              </a:rPr>
              <a:t>"AT the same time In our toolkit, we now have Machine Learning, with the great potential to redefine how we approach these challenges. And this brings me to the core of my research journey and what I’m excited to share with you today: TITLE NAME"</a:t>
            </a:r>
            <a:endParaRPr sz="1200">
              <a:solidFill>
                <a:schemeClr val="dk1"/>
              </a:solidFill>
              <a:latin typeface="Ubuntu"/>
              <a:ea typeface="Ubuntu"/>
              <a:cs typeface="Ubuntu"/>
              <a:sym typeface="Ubuntu"/>
            </a:endParaRPr>
          </a:p>
          <a:p>
            <a:pPr indent="0" lvl="0" marL="0" rtl="0" algn="l">
              <a:spcBef>
                <a:spcPts val="1500"/>
              </a:spcBef>
              <a:spcAft>
                <a:spcPts val="0"/>
              </a:spcAft>
              <a:buNone/>
            </a:pPr>
            <a:r>
              <a:t/>
            </a:r>
            <a:endParaRPr sz="1200">
              <a:solidFill>
                <a:schemeClr val="dk1"/>
              </a:solidFill>
              <a:latin typeface="Ubuntu"/>
              <a:ea typeface="Ubuntu"/>
              <a:cs typeface="Ubuntu"/>
              <a:sym typeface="Ubuntu"/>
            </a:endParaRPr>
          </a:p>
        </p:txBody>
      </p:sp>
      <p:sp>
        <p:nvSpPr>
          <p:cNvPr id="58" name="Google Shape;58;g276086cd78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76086cd780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276086cd780_0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b="1" lang="zh-CN" sz="1300">
                <a:solidFill>
                  <a:schemeClr val="dk1"/>
                </a:solidFill>
              </a:rPr>
              <a:t>O5: </a:t>
            </a:r>
            <a:r>
              <a:rPr lang="zh-CN" sz="1300">
                <a:solidFill>
                  <a:schemeClr val="dk1"/>
                </a:solidFill>
              </a:rPr>
              <a:t>Nodes in Generic racks generally consume less power than those in ML racks, highlighting the energy efficiency of generic racks.</a:t>
            </a:r>
            <a:endParaRPr sz="1300">
              <a:solidFill>
                <a:schemeClr val="dk1"/>
              </a:solidFill>
            </a:endParaRPr>
          </a:p>
          <a:p>
            <a:pPr indent="0" lvl="0" marL="0" rtl="0" algn="just">
              <a:spcBef>
                <a:spcPts val="0"/>
              </a:spcBef>
              <a:spcAft>
                <a:spcPts val="0"/>
              </a:spcAft>
              <a:buClr>
                <a:schemeClr val="dk1"/>
              </a:buClr>
              <a:buSzPts val="1100"/>
              <a:buFont typeface="Arial"/>
              <a:buNone/>
            </a:pPr>
            <a:r>
              <a:t/>
            </a:r>
            <a:endParaRPr sz="1300">
              <a:solidFill>
                <a:schemeClr val="dk1"/>
              </a:solidFill>
            </a:endParaRPr>
          </a:p>
          <a:p>
            <a:pPr indent="0" lvl="0" marL="0" rtl="0" algn="just">
              <a:spcBef>
                <a:spcPts val="0"/>
              </a:spcBef>
              <a:spcAft>
                <a:spcPts val="0"/>
              </a:spcAft>
              <a:buClr>
                <a:schemeClr val="dk1"/>
              </a:buClr>
              <a:buSzPts val="1100"/>
              <a:buFont typeface="Arial"/>
              <a:buNone/>
            </a:pPr>
            <a:r>
              <a:rPr b="1" lang="zh-CN" sz="1300">
                <a:solidFill>
                  <a:schemeClr val="dk1"/>
                </a:solidFill>
              </a:rPr>
              <a:t>O6: </a:t>
            </a:r>
            <a:r>
              <a:rPr lang="zh-CN" sz="1300">
                <a:solidFill>
                  <a:schemeClr val="dk1"/>
                </a:solidFill>
              </a:rPr>
              <a:t>Power usage within Generic racks is stable, indicating predictable energy performance, with rack 23 as an outlier due to its 48 CPU cores—quadruple the average.</a:t>
            </a:r>
            <a:endParaRPr sz="1300">
              <a:solidFill>
                <a:schemeClr val="dk1"/>
              </a:solidFill>
            </a:endParaRPr>
          </a:p>
          <a:p>
            <a:pPr indent="0" lvl="0" marL="0" rtl="0" algn="just">
              <a:spcBef>
                <a:spcPts val="0"/>
              </a:spcBef>
              <a:spcAft>
                <a:spcPts val="0"/>
              </a:spcAft>
              <a:buClr>
                <a:schemeClr val="dk1"/>
              </a:buClr>
              <a:buSzPts val="1100"/>
              <a:buFont typeface="Arial"/>
              <a:buNone/>
            </a:pPr>
            <a:r>
              <a:t/>
            </a:r>
            <a:endParaRPr sz="1300">
              <a:solidFill>
                <a:schemeClr val="dk1"/>
              </a:solidFill>
            </a:endParaRPr>
          </a:p>
          <a:p>
            <a:pPr indent="0" lvl="0" marL="0" rtl="0" algn="just">
              <a:spcBef>
                <a:spcPts val="0"/>
              </a:spcBef>
              <a:spcAft>
                <a:spcPts val="0"/>
              </a:spcAft>
              <a:buClr>
                <a:schemeClr val="dk1"/>
              </a:buClr>
              <a:buSzPts val="1100"/>
              <a:buFont typeface="Arial"/>
              <a:buNone/>
            </a:pPr>
            <a:r>
              <a:rPr b="1" lang="zh-CN" sz="1300">
                <a:solidFill>
                  <a:schemeClr val="dk1"/>
                </a:solidFill>
              </a:rPr>
              <a:t>O7: </a:t>
            </a:r>
            <a:r>
              <a:rPr lang="zh-CN" sz="1300">
                <a:solidFill>
                  <a:schemeClr val="dk1"/>
                </a:solidFill>
              </a:rPr>
              <a:t>CPU utilization patterns between generic and ML racks are largely similar, indicating comparable workload demands across both types.</a:t>
            </a:r>
            <a:endParaRPr sz="1300">
              <a:solidFill>
                <a:schemeClr val="dk1"/>
              </a:solidFill>
            </a:endParaRPr>
          </a:p>
          <a:p>
            <a:pPr indent="0" lvl="0" marL="0" rtl="0" algn="just">
              <a:spcBef>
                <a:spcPts val="0"/>
              </a:spcBef>
              <a:spcAft>
                <a:spcPts val="0"/>
              </a:spcAft>
              <a:buClr>
                <a:schemeClr val="dk1"/>
              </a:buClr>
              <a:buSzPts val="1100"/>
              <a:buFont typeface="Arial"/>
              <a:buNone/>
            </a:pPr>
            <a:r>
              <a:t/>
            </a:r>
            <a:endParaRPr sz="1300">
              <a:solidFill>
                <a:schemeClr val="dk1"/>
              </a:solidFill>
            </a:endParaRPr>
          </a:p>
          <a:p>
            <a:pPr indent="0" lvl="0" marL="0" rtl="0" algn="just">
              <a:spcBef>
                <a:spcPts val="0"/>
              </a:spcBef>
              <a:spcAft>
                <a:spcPts val="0"/>
              </a:spcAft>
              <a:buClr>
                <a:schemeClr val="dk1"/>
              </a:buClr>
              <a:buSzPts val="1100"/>
              <a:buFont typeface="Arial"/>
              <a:buNone/>
            </a:pPr>
            <a:r>
              <a:rPr b="1" lang="zh-CN" sz="1300">
                <a:solidFill>
                  <a:schemeClr val="dk1"/>
                </a:solidFill>
              </a:rPr>
              <a:t>O8: </a:t>
            </a:r>
            <a:r>
              <a:rPr lang="zh-CN" sz="1300">
                <a:solidFill>
                  <a:schemeClr val="dk1"/>
                </a:solidFill>
              </a:rPr>
              <a:t>An exception is rack 12, which has nodes with exceptionally high CPU utilization, suggesting it handles more computationally demanding tasks than other racks.</a:t>
            </a:r>
            <a:endParaRPr sz="1300">
              <a:solidFill>
                <a:schemeClr val="dk1"/>
              </a:solidFill>
            </a:endParaRPr>
          </a:p>
          <a:p>
            <a:pPr indent="0" lvl="0" marL="0" rtl="0" algn="just">
              <a:spcBef>
                <a:spcPts val="0"/>
              </a:spcBef>
              <a:spcAft>
                <a:spcPts val="0"/>
              </a:spcAft>
              <a:buClr>
                <a:schemeClr val="dk1"/>
              </a:buClr>
              <a:buSzPts val="1100"/>
              <a:buFont typeface="Arial"/>
              <a:buNone/>
            </a:pPr>
            <a:r>
              <a:t/>
            </a:r>
            <a:endParaRPr sz="1300">
              <a:solidFill>
                <a:schemeClr val="dk1"/>
              </a:solidFill>
            </a:endParaRPr>
          </a:p>
          <a:p>
            <a:pPr indent="0" lvl="0" marL="0" rtl="0" algn="just">
              <a:spcBef>
                <a:spcPts val="0"/>
              </a:spcBef>
              <a:spcAft>
                <a:spcPts val="0"/>
              </a:spcAft>
              <a:buClr>
                <a:schemeClr val="dk1"/>
              </a:buClr>
              <a:buSzPts val="1100"/>
              <a:buFont typeface="Arial"/>
              <a:buNone/>
            </a:pPr>
            <a:r>
              <a:rPr b="1" lang="zh-CN" sz="1300">
                <a:solidFill>
                  <a:schemeClr val="dk1"/>
                </a:solidFill>
              </a:rPr>
              <a:t>O9: </a:t>
            </a:r>
            <a:r>
              <a:rPr lang="zh-CN" sz="1300">
                <a:solidFill>
                  <a:schemeClr val="dk1"/>
                </a:solidFill>
              </a:rPr>
              <a:t>ML racks have a higher temperature than Generic racks by around 3.5 °C.</a:t>
            </a:r>
            <a:endParaRPr/>
          </a:p>
        </p:txBody>
      </p:sp>
      <p:sp>
        <p:nvSpPr>
          <p:cNvPr id="196" name="Google Shape;196;g276086cd780_0_1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6086cd780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276086cd780_0_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214" name="Google Shape;214;g276086cd780_0_2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6086cd780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276086cd780_0_2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230" name="Google Shape;230;g276086cd780_0_2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6086cd780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276086cd780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CN"/>
              <a:t>    \item \textbf{Temporal Dependencies:} Both LSTM and Transform models excel at modeling sequences, crucial for time series data. LSTMs, with their unique memory cell structures, can remember and retrieve information over long intervals, making them adept at capturing long-term dependencies in time series data. Transform models, on the other hand, use attention mechanisms that weigh the importance of different time steps, allowing them to discern and prioritize crucial patterns over others.</a:t>
            </a:r>
            <a:endParaRPr/>
          </a:p>
          <a:p>
            <a:pPr indent="0" lvl="0" marL="0" rtl="0" algn="l">
              <a:spcBef>
                <a:spcPts val="0"/>
              </a:spcBef>
              <a:spcAft>
                <a:spcPts val="0"/>
              </a:spcAft>
              <a:buClr>
                <a:schemeClr val="dk1"/>
              </a:buClr>
              <a:buSzPts val="1100"/>
              <a:buFont typeface="Arial"/>
              <a:buNone/>
            </a:pPr>
            <a:r>
              <a:rPr lang="zh-CN"/>
              <a:t>    </a:t>
            </a:r>
            <a:endParaRPr/>
          </a:p>
          <a:p>
            <a:pPr indent="0" lvl="0" marL="0" rtl="0" algn="l">
              <a:spcBef>
                <a:spcPts val="0"/>
              </a:spcBef>
              <a:spcAft>
                <a:spcPts val="0"/>
              </a:spcAft>
              <a:buClr>
                <a:schemeClr val="dk1"/>
              </a:buClr>
              <a:buSzPts val="1100"/>
              <a:buFont typeface="Arial"/>
              <a:buNone/>
            </a:pPr>
            <a:r>
              <a:rPr lang="zh-CN"/>
              <a:t>    \item \textbf{Complexity of Relationships:} The nonlinear nature of CPU utilization and power consumption requires models that can capture intricate relationships. LSTM and Transform models are inherently nonlinear, offering an edge in modeling the complex interplay of variables in our data.</a:t>
            </a:r>
            <a:endParaRPr/>
          </a:p>
          <a:p>
            <a:pPr indent="0" lvl="0" marL="0" rtl="0" algn="l">
              <a:spcBef>
                <a:spcPts val="0"/>
              </a:spcBef>
              <a:spcAft>
                <a:spcPts val="0"/>
              </a:spcAft>
              <a:buClr>
                <a:schemeClr val="dk1"/>
              </a:buClr>
              <a:buSzPts val="1100"/>
              <a:buFont typeface="Arial"/>
              <a:buNone/>
            </a:pPr>
            <a:r>
              <a:rPr lang="zh-CN"/>
              <a:t>    </a:t>
            </a:r>
            <a:endParaRPr/>
          </a:p>
          <a:p>
            <a:pPr indent="0" lvl="0" marL="0" rtl="0" algn="l">
              <a:spcBef>
                <a:spcPts val="0"/>
              </a:spcBef>
              <a:spcAft>
                <a:spcPts val="0"/>
              </a:spcAft>
              <a:buClr>
                <a:schemeClr val="dk1"/>
              </a:buClr>
              <a:buSzPts val="1100"/>
              <a:buFont typeface="Arial"/>
              <a:buNone/>
            </a:pPr>
            <a:r>
              <a:rPr lang="zh-CN"/>
              <a:t>    \item \textbf{Scalability:} As data centers grow and the volume of data surges, scalability becomes paramount. Transform models, particularly, have showcased remarkable scalability, handling large datasets with ease, while LSTMs can be efficiently trained with the right optimizations.</a:t>
            </a:r>
            <a:endParaRPr/>
          </a:p>
          <a:p>
            <a:pPr indent="0" lvl="0" marL="0" rtl="0" algn="l">
              <a:spcBef>
                <a:spcPts val="0"/>
              </a:spcBef>
              <a:spcAft>
                <a:spcPts val="0"/>
              </a:spcAft>
              <a:buClr>
                <a:schemeClr val="dk1"/>
              </a:buClr>
              <a:buSzPts val="1100"/>
              <a:buFont typeface="Arial"/>
              <a:buNone/>
            </a:pPr>
            <a:r>
              <a:rPr lang="zh-CN"/>
              <a:t>    </a:t>
            </a:r>
            <a:endParaRPr/>
          </a:p>
          <a:p>
            <a:pPr indent="0" lvl="0" marL="0" rtl="0" algn="l">
              <a:spcBef>
                <a:spcPts val="0"/>
              </a:spcBef>
              <a:spcAft>
                <a:spcPts val="0"/>
              </a:spcAft>
              <a:buClr>
                <a:schemeClr val="dk1"/>
              </a:buClr>
              <a:buSzPts val="1100"/>
              <a:buFont typeface="Arial"/>
              <a:buNone/>
            </a:pPr>
            <a:r>
              <a:rPr lang="zh-CN"/>
              <a:t>    \item \textbf{Complementary Strengths:} While both models are strong contenders individually, they possess complementary strengths. LSTMs thrive in scenarios where sequential memory is vital, while Transform models leverage their attention mechanisms to capture better the specific impactful events. This makes the comparison between their performances even more riveting, as it can shed light on which attributes of the data are more predictive.</a:t>
            </a:r>
            <a:endParaRPr/>
          </a:p>
          <a:p>
            <a:pPr indent="0" lvl="0" marL="0" rtl="0" algn="l">
              <a:spcBef>
                <a:spcPts val="0"/>
              </a:spcBef>
              <a:spcAft>
                <a:spcPts val="0"/>
              </a:spcAft>
              <a:buNone/>
            </a:pPr>
            <a:r>
              <a:t/>
            </a:r>
            <a:endParaRPr/>
          </a:p>
        </p:txBody>
      </p:sp>
      <p:sp>
        <p:nvSpPr>
          <p:cNvPr id="246" name="Google Shape;246;g276086cd780_0_1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77caca1e16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277caca1e16_1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258" name="Google Shape;258;g277caca1e16_1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76086cd780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276086cd780_0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271" name="Google Shape;271;g276086cd780_0_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76086cd780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276086cd780_0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285" name="Google Shape;285;g276086cd780_0_3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6086cd780_0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276086cd780_0_3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304" name="Google Shape;304;g276086cd780_0_3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6086cd780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276086cd780_0_3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800"/>
              </a:spcBef>
              <a:spcAft>
                <a:spcPts val="0"/>
              </a:spcAft>
              <a:buClr>
                <a:schemeClr val="dk1"/>
              </a:buClr>
              <a:buSzPts val="1100"/>
              <a:buFont typeface="Arial"/>
              <a:buNone/>
            </a:pPr>
            <a:r>
              <a:rPr lang="zh-CN" sz="1250">
                <a:solidFill>
                  <a:schemeClr val="dk1"/>
                </a:solidFill>
              </a:rPr>
              <a:t>Our examination of performance across various time steps suggests that the Transformer’s inherent self-attention mechanism might be adept at capturing and leveraging longer dependencies within the data. This capacity makes the Transformer particularly suited for scenarios requiring predictions across extended steps. Consequently, when the task necessitates longer-term forecasting or when the data’s dependencies span across extended intervals, the Transformer emerges as a more favorable choice compared to models without such attention-based capabilities. At the same time, in our context of forecasting energy and resource consumption, the capacity to continually retrain with fresh data — without compromising the robustness of a previously high- performing model — is paramount. Given that the reductions in parameters didn’t significantly enhance the training speed, the inclination would still be toward the reliability of the LSTM. Consequently, given its consistent performance and efficiency, the LSTM’s reliability stands out as particularly suited to our specific requirements.</a:t>
            </a:r>
            <a:endParaRPr sz="1250">
              <a:solidFill>
                <a:schemeClr val="dk1"/>
              </a:solidFill>
            </a:endParaRPr>
          </a:p>
          <a:p>
            <a:pPr indent="0" lvl="0" marL="0" rtl="0" algn="l">
              <a:spcBef>
                <a:spcPts val="800"/>
              </a:spcBef>
              <a:spcAft>
                <a:spcPts val="0"/>
              </a:spcAft>
              <a:buClr>
                <a:schemeClr val="dk1"/>
              </a:buClr>
              <a:buSzPts val="1100"/>
              <a:buFont typeface="Arial"/>
              <a:buNone/>
            </a:pPr>
            <a:r>
              <a:t/>
            </a:r>
            <a:endParaRPr sz="1250">
              <a:solidFill>
                <a:schemeClr val="dk1"/>
              </a:solidFill>
              <a:highlight>
                <a:srgbClr val="FFFFFF"/>
              </a:highlight>
            </a:endParaRPr>
          </a:p>
          <a:p>
            <a:pPr indent="0" lvl="0" marL="0" rtl="0" algn="l">
              <a:spcBef>
                <a:spcPts val="800"/>
              </a:spcBef>
              <a:spcAft>
                <a:spcPts val="0"/>
              </a:spcAft>
              <a:buNone/>
            </a:pPr>
            <a:r>
              <a:t/>
            </a:r>
            <a:endParaRPr/>
          </a:p>
        </p:txBody>
      </p:sp>
      <p:sp>
        <p:nvSpPr>
          <p:cNvPr id="319" name="Google Shape;319;g276086cd780_0_3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76086cd780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276086cd780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zh-CN" sz="1000"/>
              <a:t>challenge:</a:t>
            </a:r>
            <a:br>
              <a:rPr lang="zh-CN" sz="1000"/>
            </a:br>
            <a:r>
              <a:rPr lang="zh-CN" sz="1000"/>
              <a:t>The inherent challenge here lies in achieving a detailed and precise characterization of resource and energy consumption patterns in the dynamic landscape of data center operations</a:t>
            </a:r>
            <a:endParaRPr sz="1000"/>
          </a:p>
          <a:p>
            <a:pPr indent="0" lvl="0" marL="0" rtl="0" algn="l">
              <a:spcBef>
                <a:spcPts val="0"/>
              </a:spcBef>
              <a:spcAft>
                <a:spcPts val="0"/>
              </a:spcAft>
              <a:buClr>
                <a:schemeClr val="dk1"/>
              </a:buClr>
              <a:buSzPts val="1200"/>
              <a:buFont typeface="Arial"/>
              <a:buNone/>
            </a:pPr>
            <a:r>
              <a:rPr lang="zh-CN" sz="1000"/>
              <a:t>the challenge here transcends mere accuracy metrics, diving into model adaptability, and the ability to offer actionable insights</a:t>
            </a:r>
            <a:endParaRPr sz="1000"/>
          </a:p>
          <a:p>
            <a:pPr indent="0" lvl="0" marL="0" rtl="0" algn="l">
              <a:spcBef>
                <a:spcPts val="0"/>
              </a:spcBef>
              <a:spcAft>
                <a:spcPts val="0"/>
              </a:spcAft>
              <a:buClr>
                <a:schemeClr val="dk1"/>
              </a:buClr>
              <a:buSzPts val="1200"/>
              <a:buFont typeface="Arial"/>
              <a:buNone/>
            </a:pPr>
            <a:r>
              <a:t/>
            </a:r>
            <a:endParaRPr sz="1000"/>
          </a:p>
          <a:p>
            <a:pPr indent="0" lvl="0" marL="0" rtl="0" algn="l">
              <a:spcBef>
                <a:spcPts val="0"/>
              </a:spcBef>
              <a:spcAft>
                <a:spcPts val="0"/>
              </a:spcAft>
              <a:buClr>
                <a:schemeClr val="dk1"/>
              </a:buClr>
              <a:buSzPts val="1200"/>
              <a:buFont typeface="Arial"/>
              <a:buNone/>
            </a:pPr>
            <a:r>
              <a:rPr lang="zh-CN" sz="1000"/>
              <a:t>Interesting point:</a:t>
            </a:r>
            <a:endParaRPr sz="1000"/>
          </a:p>
          <a:p>
            <a:pPr indent="0" lvl="0" marL="0" rtl="0" algn="l">
              <a:spcBef>
                <a:spcPts val="0"/>
              </a:spcBef>
              <a:spcAft>
                <a:spcPts val="0"/>
              </a:spcAft>
              <a:buClr>
                <a:schemeClr val="dk1"/>
              </a:buClr>
              <a:buSzPts val="1200"/>
              <a:buFont typeface="Arial"/>
              <a:buNone/>
            </a:pPr>
            <a:r>
              <a:t/>
            </a:r>
            <a:endParaRPr sz="1000"/>
          </a:p>
        </p:txBody>
      </p:sp>
      <p:sp>
        <p:nvSpPr>
          <p:cNvPr id="332" name="Google Shape;332;g276086cd780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7636b69197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g27636b69197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zh-CN" sz="1050">
                <a:solidFill>
                  <a:schemeClr val="dk1"/>
                </a:solidFill>
              </a:rPr>
              <a:t>In this age of technological evolution, our society stands at the crossroads of transformative change. The vision of a world where individuals and human-centered organizations are enriched by an automated, sustainable layer of technology. Central to this vision are data centers. Optimizing the performance and efficiency of data centers is not just about enhancing their operational capacity. It is a commitment to creating a sustainable technological future, aligning with our broader vision of a world where technology serves humanity seamlessly.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50">
                <a:solidFill>
                  <a:schemeClr val="dk1"/>
                </a:solidFill>
              </a:rPr>
              <a:t>To achieve this, there’s an imperative to grasp their dynamics fully, machine learning models thatcan foretell their operational patterns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a:solidFill>
                  <a:schemeClr val="dk1"/>
                </a:solidFill>
              </a:rPr>
              <a:t>Moreover, many data centers operate on  traditional modeling, failing to capture the dynamic and evolving nature of modern data center operations. There’s a pressing need for advanced modeling and evaluates them on contemporary, large-scale, and dynamic data center infrastructures to drive the next wave of operational efficiencies. </a:t>
            </a:r>
            <a:br>
              <a:rPr lang="zh-CN">
                <a:solidFill>
                  <a:schemeClr val="dk1"/>
                </a:solidFill>
              </a:rPr>
            </a:br>
            <a:br>
              <a:rPr lang="zh-CN">
                <a:solidFill>
                  <a:schemeClr val="dk1"/>
                </a:solidFill>
              </a:rPr>
            </a:br>
            <a:r>
              <a:rPr lang="zh-CN">
                <a:solidFill>
                  <a:schemeClr val="dk1"/>
                </a:solidFill>
              </a:rPr>
              <a:t>Much of the previous literature tends to focus either on a broad, overarching perspective or narrows down excessively to very specific aspects, often overlooking the multi-level granularity required for com prehensive insights.. Furthermore, while many have highlighted the importance of recognizing patterns in consumption, there’s a dearth of exhaustive research on pattern analysis for these operational matrices, which is pivotal for optimizing resources during high-demand scenarios. The scattered approach of previous studies, coupled with the lack of comprehensive multi-level analyses, signals a pressing need for an integrated research framework that captures the entirety of data center dynamics.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5" name="Google Shape;75;g27636b69197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636b69197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27636b69197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200"/>
              <a:buFont typeface="Arial"/>
              <a:buNone/>
            </a:pPr>
            <a:r>
              <a:t/>
            </a:r>
            <a:endParaRPr b="0"/>
          </a:p>
        </p:txBody>
      </p:sp>
      <p:sp>
        <p:nvSpPr>
          <p:cNvPr id="342" name="Google Shape;342;g27636b69197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80205976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780205976b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Firstly, we recognize a pronounced diurnal pattern. This means that the power usage across all nodes follows a predictable day-night cycle.</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Zooming into specifics, we note a peak in consumption at 10 am. This could be attributed to the start of many computational tasks, or perhaps aligns with general business operations.</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Contrarily, the wee hours of dawn, at 5 am, see the least power draw. A period of respite, if you will.</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An interesting trend emerges during the day. From 9 am stretching to 7 pm, we observe a sustained high power consumption phase. This could be interlinked with regular business hours or an uptick in computational activity during this duration.</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As day turns to evening, there's an evident tapering in power consumption, eventually descending to its lowest point again at 5 am. Recognizing such patterns can be monumental for us, as they pave the way for informed decisions about load balancing and energy conservation initiatives, especially during these quieter consumption periods."</a:t>
            </a:r>
            <a:endParaRPr sz="1200">
              <a:solidFill>
                <a:schemeClr val="dk1"/>
              </a:solidFill>
              <a:latin typeface="Ubuntu"/>
              <a:ea typeface="Ubuntu"/>
              <a:cs typeface="Ubuntu"/>
              <a:sym typeface="Ubuntu"/>
            </a:endParaRPr>
          </a:p>
          <a:p>
            <a:pPr indent="0" lvl="0" marL="0" rtl="0" algn="l">
              <a:spcBef>
                <a:spcPts val="1500"/>
              </a:spcBef>
              <a:spcAft>
                <a:spcPts val="0"/>
              </a:spcAft>
              <a:buNone/>
            </a:pPr>
            <a:r>
              <a:t/>
            </a:r>
            <a:endParaRPr>
              <a:solidFill>
                <a:schemeClr val="dk1"/>
              </a:solidFill>
            </a:endParaRPr>
          </a:p>
        </p:txBody>
      </p:sp>
      <p:sp>
        <p:nvSpPr>
          <p:cNvPr id="350" name="Google Shape;350;g2780205976b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80205976b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2780205976b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None/>
            </a:pPr>
            <a:r>
              <a:rPr lang="zh-CN" sz="1200">
                <a:solidFill>
                  <a:schemeClr val="dk1"/>
                </a:solidFill>
                <a:latin typeface="Ubuntu"/>
                <a:ea typeface="Ubuntu"/>
                <a:cs typeface="Ubuntu"/>
                <a:sym typeface="Ubuntu"/>
              </a:rPr>
              <a:t>The DFFT is utilized primarily to convert a signal from its original time domain to a representation in the frequency domain. In the context of HPC data centers, there's a need to discern periodic patterns or cycles that may not be apparent in raw time series data.</a:t>
            </a:r>
            <a:endParaRPr sz="1200">
              <a:solidFill>
                <a:schemeClr val="dk1"/>
              </a:solidFill>
              <a:latin typeface="Ubuntu"/>
              <a:ea typeface="Ubuntu"/>
              <a:cs typeface="Ubuntu"/>
              <a:sym typeface="Ubuntu"/>
            </a:endParaRPr>
          </a:p>
          <a:p>
            <a:pPr indent="0" lvl="0" marL="0" rtl="0" algn="l">
              <a:lnSpc>
                <a:spcPct val="115000"/>
              </a:lnSpc>
              <a:spcBef>
                <a:spcPts val="1500"/>
              </a:spcBef>
              <a:spcAft>
                <a:spcPts val="0"/>
              </a:spcAft>
              <a:buNone/>
            </a:pPr>
            <a:r>
              <a:rPr lang="zh-CN" sz="1200">
                <a:solidFill>
                  <a:schemeClr val="dk1"/>
                </a:solidFill>
                <a:latin typeface="Ubuntu"/>
                <a:ea typeface="Ubuntu"/>
                <a:cs typeface="Ubuntu"/>
                <a:sym typeface="Ubuntu"/>
              </a:rPr>
              <a:t>The DFFT captures the frequency components of a time-series data, thereby showing how different frequencies (or periodic patterns) contribute to the overall behavior of the system. This provides insights into recurring events or patterns in the data.</a:t>
            </a:r>
            <a:endParaRPr sz="1200">
              <a:solidFill>
                <a:schemeClr val="dk1"/>
              </a:solidFill>
              <a:latin typeface="Ubuntu"/>
              <a:ea typeface="Ubuntu"/>
              <a:cs typeface="Ubuntu"/>
              <a:sym typeface="Ubuntu"/>
            </a:endParaRPr>
          </a:p>
          <a:p>
            <a:pPr indent="0" lvl="0" marL="0" rtl="0" algn="l">
              <a:lnSpc>
                <a:spcPct val="115000"/>
              </a:lnSpc>
              <a:spcBef>
                <a:spcPts val="1500"/>
              </a:spcBef>
              <a:spcAft>
                <a:spcPts val="0"/>
              </a:spcAft>
              <a:buNone/>
            </a:pPr>
            <a:r>
              <a:rPr lang="zh-CN" sz="1200">
                <a:solidFill>
                  <a:schemeClr val="dk1"/>
                </a:solidFill>
                <a:latin typeface="Ubuntu"/>
                <a:ea typeface="Ubuntu"/>
                <a:cs typeface="Ubuntu"/>
                <a:sym typeface="Ubuntu"/>
              </a:rPr>
              <a:t>After applying the DFFT, you would obtain a spectrum showing the intensity (or power) of different frequencies in your data. Peaks in this spectrum indicate dominant frequencies (i.e., patterns or cycles) in your original data. For example, if there's a peak at a specific frequency, it suggests that there's a recurring pattern in the data at that frequency.</a:t>
            </a:r>
            <a:endParaRPr sz="1200">
              <a:solidFill>
                <a:schemeClr val="dk1"/>
              </a:solidFill>
              <a:latin typeface="Ubuntu"/>
              <a:ea typeface="Ubuntu"/>
              <a:cs typeface="Ubuntu"/>
              <a:sym typeface="Ubuntu"/>
            </a:endParaRPr>
          </a:p>
          <a:p>
            <a:pPr indent="0" lvl="0" marL="0" rtl="0" algn="l">
              <a:spcBef>
                <a:spcPts val="1500"/>
              </a:spcBef>
              <a:spcAft>
                <a:spcPts val="0"/>
              </a:spcAft>
              <a:buNone/>
            </a:pPr>
            <a:r>
              <a:rPr lang="zh-CN" sz="1200">
                <a:solidFill>
                  <a:schemeClr val="dk1"/>
                </a:solidFill>
                <a:latin typeface="Ubuntu"/>
                <a:ea typeface="Ubuntu"/>
                <a:cs typeface="Ubuntu"/>
                <a:sym typeface="Ubuntu"/>
              </a:rPr>
              <a:t>CWT is a powerful tool for analyzing local aspects of a signal. While the DFFT provides a global representation of frequencies, CWT is adept at locating the presence of those frequencies at different moments in time. It is especially useful for non-stationary signals where frequency components change over time.</a:t>
            </a:r>
            <a:endParaRPr>
              <a:solidFill>
                <a:schemeClr val="dk1"/>
              </a:solidFill>
            </a:endParaRPr>
          </a:p>
        </p:txBody>
      </p:sp>
      <p:sp>
        <p:nvSpPr>
          <p:cNvPr id="363" name="Google Shape;363;g2780205976b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7caca1e16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277caca1e16_1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374" name="Google Shape;374;g277caca1e16_1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77caca1e16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277caca1e16_1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Focusing on CPU Utilization, we discerned 6 features exhibiting a potent linear relationship, while another 9 have a strong monotonic association. What's captivating is that all these features have ties to node temperature and power use.</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Moving to Power Usage, a similar pattern emerges. Again, 6 features underline a significant linear bond and 9 present a robust monotonic connection. These traits inherently link back to node temperature and CPU activities.</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Now, you may wonder about the statistical solidity of these observations. Our P-values are less than $5 \times 10^{-8}$, pointing towards their formidable statistical importance.</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Diving deeper into the interplay between CPU utilization, power usage, and node temperature, we observed a reciprocal influence. As CPU utilization surges, there's a parallel escalation in power use and node temperature. Factors like thermal throttling can step in when temperatures skyrocket, impacting CPU activity.</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A particularly standout feature is 'node_procs_running', which tallies the currently active processes on a node. Its correlation with CPU utilization and power consumption is noteworthy, highlighting the intertwined dynamics of computational requirements and energy expenditure. Recognizing the relationship between these running processes and the system’s performance can offer actionable insights into system efficiency and potential areas for optimization."</a:t>
            </a:r>
            <a:endParaRPr sz="1200">
              <a:solidFill>
                <a:schemeClr val="dk1"/>
              </a:solidFill>
              <a:latin typeface="Ubuntu"/>
              <a:ea typeface="Ubuntu"/>
              <a:cs typeface="Ubuntu"/>
              <a:sym typeface="Ubuntu"/>
            </a:endParaRPr>
          </a:p>
          <a:p>
            <a:pPr indent="0" lvl="0" marL="0" rtl="0" algn="l">
              <a:spcBef>
                <a:spcPts val="1500"/>
              </a:spcBef>
              <a:spcAft>
                <a:spcPts val="0"/>
              </a:spcAft>
              <a:buNone/>
            </a:pPr>
            <a:r>
              <a:t/>
            </a:r>
            <a:endParaRPr>
              <a:solidFill>
                <a:schemeClr val="dk1"/>
              </a:solidFill>
            </a:endParaRPr>
          </a:p>
        </p:txBody>
      </p:sp>
      <p:sp>
        <p:nvSpPr>
          <p:cNvPr id="384" name="Google Shape;384;g277caca1e16_1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780205976b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2780205976b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Focusing on CPU Utilization, we discerned 6 features exhibiting a potent linear relationship, while another 9 have a strong monotonic association. What's captivating is that all these features have ties to node temperature and power use.</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Moving to Power Usage, a similar pattern emerges. Again, 6 features underline a significant linear bond and 9 present a robust monotonic connection. These traits inherently link back to node temperature and CPU activities.</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Now, you may wonder about the statistical solidity of these observations. Our P-values are less than $5 \times 10^{-8}$, pointing towards their formidable statistical importance.</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Diving deeper into the interplay between CPU utilization, power usage, and node temperature, we observed a reciprocal influence. As CPU utilization surges, there's a parallel escalation in power use and node temperature. Factors like thermal throttling can step in when temperatures skyrocket, impacting CPU activity.</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A particularly standout feature is 'node_procs_running', which tallies the currently active processes on a node. Its correlation with CPU utilization and power consumption is noteworthy, highlighting the intertwined dynamics of computational requirements and energy expenditure. Recognizing the relationship between these running processes and the system’s performance can offer actionable insights into system efficiency and potential areas for optimization."</a:t>
            </a:r>
            <a:endParaRPr sz="1200">
              <a:solidFill>
                <a:schemeClr val="dk1"/>
              </a:solidFill>
              <a:latin typeface="Ubuntu"/>
              <a:ea typeface="Ubuntu"/>
              <a:cs typeface="Ubuntu"/>
              <a:sym typeface="Ubuntu"/>
            </a:endParaRPr>
          </a:p>
          <a:p>
            <a:pPr indent="0" lvl="0" marL="0" rtl="0" algn="l">
              <a:spcBef>
                <a:spcPts val="1500"/>
              </a:spcBef>
              <a:spcAft>
                <a:spcPts val="0"/>
              </a:spcAft>
              <a:buNone/>
            </a:pPr>
            <a:r>
              <a:t/>
            </a:r>
            <a:endParaRPr>
              <a:solidFill>
                <a:schemeClr val="dk1"/>
              </a:solidFill>
            </a:endParaRPr>
          </a:p>
        </p:txBody>
      </p:sp>
      <p:sp>
        <p:nvSpPr>
          <p:cNvPr id="395" name="Google Shape;395;g2780205976b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7636b69197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27636b69197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69850" lvl="0" marL="0" rtl="0" algn="l">
              <a:lnSpc>
                <a:spcPct val="115000"/>
              </a:lnSpc>
              <a:spcBef>
                <a:spcPts val="0"/>
              </a:spcBef>
              <a:spcAft>
                <a:spcPts val="0"/>
              </a:spcAft>
              <a:buClr>
                <a:schemeClr val="dk1"/>
              </a:buClr>
              <a:buSzPts val="1100"/>
              <a:buChar char="•"/>
            </a:pPr>
            <a:r>
              <a:rPr lang="zh-CN" sz="1300">
                <a:solidFill>
                  <a:schemeClr val="dk1"/>
                </a:solidFill>
              </a:rPr>
              <a:t> </a:t>
            </a:r>
            <a:r>
              <a:rPr lang="zh-CN" sz="1200">
                <a:solidFill>
                  <a:schemeClr val="dk1"/>
                </a:solidFill>
                <a:latin typeface="Ubuntu"/>
                <a:ea typeface="Ubuntu"/>
                <a:cs typeface="Ubuntu"/>
                <a:sym typeface="Ubuntu"/>
              </a:rPr>
              <a:t>Facilitating the rapid dialogue between these nodes, we have the Interconnect—our high-speed network</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t/>
            </a:r>
            <a:endParaRPr sz="1200">
              <a:solidFill>
                <a:schemeClr val="dk1"/>
              </a:solidFill>
              <a:latin typeface="Ubuntu"/>
              <a:ea typeface="Ubuntu"/>
              <a:cs typeface="Ubuntu"/>
              <a:sym typeface="Ubuntu"/>
            </a:endParaRPr>
          </a:p>
          <a:p>
            <a:pPr indent="0" lvl="0" marL="0" rtl="0" algn="l">
              <a:lnSpc>
                <a:spcPct val="115000"/>
              </a:lnSpc>
              <a:spcBef>
                <a:spcPts val="0"/>
              </a:spcBef>
              <a:spcAft>
                <a:spcPts val="0"/>
              </a:spcAft>
              <a:buNone/>
            </a:pPr>
            <a:r>
              <a:rPr lang="zh-CN" sz="1200">
                <a:solidFill>
                  <a:schemeClr val="dk1"/>
                </a:solidFill>
                <a:latin typeface="Ubuntu"/>
                <a:ea typeface="Ubuntu"/>
                <a:cs typeface="Ubuntu"/>
                <a:sym typeface="Ubuntu"/>
              </a:rPr>
              <a:t>Key terms:</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infrastructure, scheduler → different levels: node, rack, full datacenter</a:t>
            </a:r>
            <a:endParaRPr sz="1200">
              <a:solidFill>
                <a:schemeClr val="dk1"/>
              </a:solidFill>
              <a:latin typeface="Ubuntu"/>
              <a:ea typeface="Ubuntu"/>
              <a:cs typeface="Ubuntu"/>
              <a:sym typeface="Ubuntu"/>
            </a:endParaRPr>
          </a:p>
          <a:p>
            <a:pPr indent="-304800" lvl="0" marL="457200" rtl="0" algn="l">
              <a:lnSpc>
                <a:spcPct val="115000"/>
              </a:lnSpc>
              <a:spcBef>
                <a:spcPts val="0"/>
              </a:spcBef>
              <a:spcAft>
                <a:spcPts val="0"/>
              </a:spcAft>
              <a:buClr>
                <a:schemeClr val="dk1"/>
              </a:buClr>
              <a:buSzPts val="1200"/>
              <a:buFont typeface="Ubuntu"/>
              <a:buChar char="-"/>
            </a:pPr>
            <a:r>
              <a:rPr lang="zh-CN" sz="1200">
                <a:solidFill>
                  <a:schemeClr val="dk1"/>
                </a:solidFill>
                <a:latin typeface="Ubuntu"/>
                <a:ea typeface="Ubuntu"/>
                <a:cs typeface="Ubuntu"/>
                <a:sym typeface="Ubuntu"/>
              </a:rPr>
              <a:t>workload = jobs submitted by many </a:t>
            </a:r>
            <a:r>
              <a:rPr lang="zh-CN" sz="1200">
                <a:solidFill>
                  <a:schemeClr val="dk1"/>
                </a:solidFill>
                <a:latin typeface="Ubuntu"/>
                <a:ea typeface="Ubuntu"/>
                <a:cs typeface="Ubuntu"/>
                <a:sym typeface="Ubuntu"/>
              </a:rPr>
              <a:t>different users, consume resources</a:t>
            </a:r>
            <a:endParaRPr sz="1200">
              <a:solidFill>
                <a:schemeClr val="dk1"/>
              </a:solidFill>
              <a:latin typeface="Ubuntu"/>
              <a:ea typeface="Ubuntu"/>
              <a:cs typeface="Ubuntu"/>
              <a:sym typeface="Ubuntu"/>
            </a:endParaRPr>
          </a:p>
        </p:txBody>
      </p:sp>
      <p:sp>
        <p:nvSpPr>
          <p:cNvPr id="89" name="Google Shape;89;g27636b69197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636b69197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27636b69197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1150" lvl="0" marL="457200" rtl="0" algn="l">
              <a:lnSpc>
                <a:spcPct val="115000"/>
              </a:lnSpc>
              <a:spcBef>
                <a:spcPts val="0"/>
              </a:spcBef>
              <a:spcAft>
                <a:spcPts val="0"/>
              </a:spcAft>
              <a:buClr>
                <a:schemeClr val="dk1"/>
              </a:buClr>
              <a:buSzPts val="1300"/>
              <a:buChar char="-"/>
            </a:pPr>
            <a:r>
              <a:rPr lang="zh-CN" sz="1300">
                <a:solidFill>
                  <a:schemeClr val="dk1"/>
                </a:solidFill>
              </a:rPr>
              <a:t>introductiohn to the reference architecture work: </a:t>
            </a:r>
            <a:r>
              <a:rPr lang="zh-CN" sz="1000">
                <a:solidFill>
                  <a:schemeClr val="dk1"/>
                </a:solidFill>
              </a:rPr>
              <a:t>ODA is needed at all levels of a distributed ecosystem. We need to first understand various levels of a distributed ecosystem before presenting the requirements of an ODA framework reference architecture</a:t>
            </a:r>
            <a:endParaRPr sz="1000">
              <a:solidFill>
                <a:schemeClr val="dk1"/>
              </a:solidFill>
            </a:endParaRPr>
          </a:p>
          <a:p>
            <a:pPr indent="-311150" lvl="0" marL="457200" rtl="0" algn="l">
              <a:lnSpc>
                <a:spcPct val="115000"/>
              </a:lnSpc>
              <a:spcBef>
                <a:spcPts val="0"/>
              </a:spcBef>
              <a:spcAft>
                <a:spcPts val="0"/>
              </a:spcAft>
              <a:buClr>
                <a:schemeClr val="dk1"/>
              </a:buClr>
              <a:buSzPts val="1300"/>
              <a:buChar char="-"/>
            </a:pPr>
            <a:r>
              <a:rPr lang="zh-CN" sz="1300">
                <a:solidFill>
                  <a:schemeClr val="dk1"/>
                </a:solidFill>
              </a:rPr>
              <a:t>where fit</a:t>
            </a:r>
            <a:endParaRPr sz="1300">
              <a:solidFill>
                <a:schemeClr val="dk1"/>
              </a:solidFill>
            </a:endParaRPr>
          </a:p>
        </p:txBody>
      </p:sp>
      <p:sp>
        <p:nvSpPr>
          <p:cNvPr id="104" name="Google Shape;104;g27636b69197_0_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6086cd780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276086cd780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RQ1: How to Characterize and Analyse Resource and Energy?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This research question aims to unravel resource and energy characterization with a focus on CPU utilization and power usage, both crucial for subsequent analytical and predictive endeavors. The inherent </a:t>
            </a:r>
            <a:r>
              <a:rPr b="1" lang="zh-CN" sz="1000">
                <a:solidFill>
                  <a:schemeClr val="dk1"/>
                </a:solidFill>
              </a:rPr>
              <a:t>challenge</a:t>
            </a:r>
            <a:r>
              <a:rPr lang="zh-CN" sz="1000">
                <a:solidFill>
                  <a:schemeClr val="dk1"/>
                </a:solidFill>
              </a:rPr>
              <a:t> here lies in achieving a detailed and precise characterization of resource and energy consumption patterns in the dynamic landscape of data center operations.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Proper characterization and analysis of resource and energy usage pave the way for efficient data center management. Addressing this question ensures that computational resources are used effectively, resulting in cost savings, reduced energy consumption, and enhanced operational efficiency. This forms the foundation for all subsequent optimizations and predictive strategies.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RQ2:</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How to Design An Accurate and Efficient ML Model for Data Center</a:t>
            </a:r>
            <a:r>
              <a:rPr lang="zh-CN">
                <a:solidFill>
                  <a:schemeClr val="dk1"/>
                </a:solidFill>
              </a:rPr>
              <a:t> </a:t>
            </a:r>
            <a:r>
              <a:rPr lang="zh-CN" sz="1000">
                <a:solidFill>
                  <a:schemeClr val="dk1"/>
                </a:solidFill>
              </a:rPr>
              <a:t>Resource and Energy Estimation and Prediction?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Venturing into the architecture and design of ML models tailored to the specific demands of data center operations, this research question confronts the </a:t>
            </a:r>
            <a:r>
              <a:rPr b="1" lang="zh-CN" sz="1000">
                <a:solidFill>
                  <a:schemeClr val="dk1"/>
                </a:solidFill>
              </a:rPr>
              <a:t>challenge</a:t>
            </a:r>
            <a:r>
              <a:rPr lang="zh-CN" sz="1000">
                <a:solidFill>
                  <a:schemeClr val="dk1"/>
                </a:solidFill>
              </a:rPr>
              <a:t> of developing models that are accurate, adaptable, and efficient. The ever-evolving nature of data centers adds complexity, requiring models that address challenges like latency, scalability, and real-time adaptability.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An optimal ML model tailored for data centers has the potential to forecast computational needs, thereby preempting system failures and inefficiencies. Predictive capabilities can lead to smoother operations, fewer outages, and more streamlined energy consumption. Addressing this question aids in navigating the complexities of modern data centers by offering proactive solutions rather than reactive fixes.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RQ3: How to Evaluate the ML Models to Understand Resource Use and Energy Consumption?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Central to this research question is the formulation of apt evaluation metrics and methodologies tailored for ML models in the context of data center dynamics. The </a:t>
            </a:r>
            <a:r>
              <a:rPr b="1" lang="zh-CN" sz="1000">
                <a:solidFill>
                  <a:schemeClr val="dk1"/>
                </a:solidFill>
              </a:rPr>
              <a:t>challenge</a:t>
            </a:r>
            <a:r>
              <a:rPr lang="zh-CN" sz="1000">
                <a:solidFill>
                  <a:schemeClr val="dk1"/>
                </a:solidFill>
              </a:rPr>
              <a:t> here transcends mere accuracy metrics, diving into model adaptability, and the ability to offer actionable insights. Crafting a reliable and relevant evaluation framework that can holistically assess a model's performance within the specificities of vast computing infrastructures is of paramount importance.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Evaluating ML models goes beyond mere accuracy; it determines the applicability and relevance of the model in real-world scenarios. Understanding how a model performs under varying conditions, and if it provides actionable insights, is crucial for operational success. Addressing this question ensures that the developed models align with the practicalities and intricacies of data center environments.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200"/>
              <a:buFont typeface="Arial"/>
              <a:buNone/>
            </a:pPr>
            <a:r>
              <a:t/>
            </a:r>
            <a:endParaRPr sz="500">
              <a:solidFill>
                <a:schemeClr val="dk1"/>
              </a:solidFill>
            </a:endParaRPr>
          </a:p>
        </p:txBody>
      </p:sp>
      <p:sp>
        <p:nvSpPr>
          <p:cNvPr id="120" name="Google Shape;120;g276086cd780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6086cd78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276086cd780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300">
              <a:solidFill>
                <a:schemeClr val="dk1"/>
              </a:solidFill>
            </a:endParaRPr>
          </a:p>
        </p:txBody>
      </p:sp>
      <p:sp>
        <p:nvSpPr>
          <p:cNvPr id="132" name="Google Shape;132;g276086cd780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6086cd780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276086cd780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zh-CN" sz="1200">
                <a:solidFill>
                  <a:schemeClr val="dk1"/>
                </a:solidFill>
                <a:latin typeface="Ubuntu"/>
                <a:ea typeface="Ubuntu"/>
                <a:cs typeface="Ubuntu"/>
                <a:sym typeface="Ubuntu"/>
              </a:rPr>
              <a:t>Supervised Learning is a </a:t>
            </a:r>
            <a:r>
              <a:rPr lang="zh-CN" sz="1200">
                <a:solidFill>
                  <a:schemeClr val="dk1"/>
                </a:solidFill>
                <a:latin typeface="Ubuntu"/>
                <a:ea typeface="Ubuntu"/>
                <a:cs typeface="Ubuntu"/>
                <a:sym typeface="Ubuntu"/>
              </a:rPr>
              <a:t>trendy</a:t>
            </a:r>
            <a:r>
              <a:rPr lang="zh-CN" sz="1200">
                <a:solidFill>
                  <a:schemeClr val="dk1"/>
                </a:solidFill>
                <a:latin typeface="Ubuntu"/>
                <a:ea typeface="Ubuntu"/>
                <a:cs typeface="Ubuntu"/>
                <a:sym typeface="Ubuntu"/>
              </a:rPr>
              <a:t> way and have good preformance. Both LSTM and Transformers have shown promise in handling sequence data, as supported by numerous research studies.</a:t>
            </a:r>
            <a:endParaRPr sz="1300">
              <a:solidFill>
                <a:schemeClr val="dk1"/>
              </a:solidFill>
            </a:endParaRPr>
          </a:p>
        </p:txBody>
      </p:sp>
      <p:sp>
        <p:nvSpPr>
          <p:cNvPr id="142" name="Google Shape;142;g276086cd780_0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6086cd780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276086cd780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155" name="Google Shape;155;g276086cd780_0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6086cd780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276086cd780_0_3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zh-CN"/>
              <a:t>Table and histogram</a:t>
            </a:r>
            <a:r>
              <a:rPr lang="zh-CN"/>
              <a:t> </a:t>
            </a:r>
            <a:br>
              <a:rPr lang="zh-CN"/>
            </a:br>
            <a:r>
              <a:rPr lang="zh-CN"/>
              <a:t>The mean CPU Load is 10.8, suggesting an average CPU utilization, while a median of 4.0 indicates the CPU Load distribution skews toward lower values.</a:t>
            </a:r>
            <a:endParaRPr/>
          </a:p>
          <a:p>
            <a:pPr indent="0" lvl="0" marL="0" rtl="0" algn="just">
              <a:spcBef>
                <a:spcPts val="0"/>
              </a:spcBef>
              <a:spcAft>
                <a:spcPts val="0"/>
              </a:spcAft>
              <a:buClr>
                <a:schemeClr val="dk1"/>
              </a:buClr>
              <a:buSzPts val="1100"/>
              <a:buFont typeface="Arial"/>
              <a:buNone/>
            </a:pPr>
            <a:r>
              <a:rPr lang="zh-CN"/>
              <a:t> The CPU Load's standard deviation is 49.9, indicating a significant variability in the values.</a:t>
            </a:r>
            <a:endParaRPr/>
          </a:p>
          <a:p>
            <a:pPr indent="0" lvl="0" marL="0" rtl="0" algn="just">
              <a:spcBef>
                <a:spcPts val="0"/>
              </a:spcBef>
              <a:spcAft>
                <a:spcPts val="0"/>
              </a:spcAft>
              <a:buClr>
                <a:schemeClr val="dk1"/>
              </a:buClr>
              <a:buSzPts val="1100"/>
              <a:buFont typeface="Arial"/>
              <a:buNone/>
            </a:pPr>
            <a:r>
              <a:rPr lang="zh-CN"/>
              <a:t> The mean and median values for Node Power Usage are 171.5 and 132.0, respectively, emphasizing power consumption's concentration at the lower end.</a:t>
            </a:r>
            <a:endParaRPr/>
          </a:p>
          <a:p>
            <a:pPr indent="0" lvl="0" marL="0" rtl="0" algn="just">
              <a:spcBef>
                <a:spcPts val="0"/>
              </a:spcBef>
              <a:spcAft>
                <a:spcPts val="0"/>
              </a:spcAft>
              <a:buClr>
                <a:schemeClr val="dk1"/>
              </a:buClr>
              <a:buSzPts val="1100"/>
              <a:buFont typeface="Arial"/>
              <a:buNone/>
            </a:pPr>
            <a:r>
              <a:rPr lang="zh-CN"/>
              <a:t> The standard deviation for Node Power Usage is 211.2, pointing to substantial variability in power consumption among nodes.</a:t>
            </a:r>
            <a:endParaRPr/>
          </a:p>
          <a:p>
            <a:pPr indent="0" lvl="0" marL="0" rtl="0" algn="just">
              <a:spcBef>
                <a:spcPts val="0"/>
              </a:spcBef>
              <a:spcAft>
                <a:spcPts val="0"/>
              </a:spcAft>
              <a:buClr>
                <a:schemeClr val="dk1"/>
              </a:buClr>
              <a:buSzPts val="1100"/>
              <a:buFont typeface="Arial"/>
              <a:buNone/>
            </a:pPr>
            <a:r>
              <a:t/>
            </a:r>
            <a:endParaRPr/>
          </a:p>
        </p:txBody>
      </p:sp>
      <p:sp>
        <p:nvSpPr>
          <p:cNvPr id="166" name="Google Shape;166;g276086cd780_0_3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23652" y="114548"/>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123652" y="1191983"/>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2" type="sldNum"/>
          </p:nvPr>
        </p:nvSpPr>
        <p:spPr>
          <a:xfrm>
            <a:off x="8515350" y="4718972"/>
            <a:ext cx="560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10.jpg"/><Relationship Id="rId6" Type="http://schemas.openxmlformats.org/officeDocument/2006/relationships/image" Target="../media/image23.png"/><Relationship Id="rId7" Type="http://schemas.openxmlformats.org/officeDocument/2006/relationships/image" Target="../media/image1.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701088" y="1239400"/>
            <a:ext cx="7741800" cy="1498200"/>
          </a:xfrm>
          <a:prstGeom prst="rect">
            <a:avLst/>
          </a:prstGeom>
          <a:noFill/>
          <a:ln>
            <a:noFill/>
          </a:ln>
        </p:spPr>
        <p:txBody>
          <a:bodyPr anchorCtr="0" anchor="b" bIns="34275" lIns="68575" spcFirstLastPara="1" rIns="68575" wrap="square" tIns="34275">
            <a:noAutofit/>
          </a:bodyPr>
          <a:lstStyle/>
          <a:p>
            <a:pPr indent="0" lvl="0" marL="0" rtl="0" algn="ctr">
              <a:lnSpc>
                <a:spcPct val="115000"/>
              </a:lnSpc>
              <a:spcBef>
                <a:spcPts val="0"/>
              </a:spcBef>
              <a:spcAft>
                <a:spcPts val="0"/>
              </a:spcAft>
              <a:buClr>
                <a:schemeClr val="dk1"/>
              </a:buClr>
              <a:buSzPts val="1100"/>
              <a:buFont typeface="Arial"/>
              <a:buNone/>
            </a:pPr>
            <a:r>
              <a:rPr b="1" lang="zh-CN" sz="2550">
                <a:highlight>
                  <a:srgbClr val="FFFFFF"/>
                </a:highlight>
              </a:rPr>
              <a:t>Characterization and Modelling of</a:t>
            </a:r>
            <a:endParaRPr b="1" sz="2550">
              <a:highlight>
                <a:srgbClr val="FFFFFF"/>
              </a:highlight>
            </a:endParaRPr>
          </a:p>
          <a:p>
            <a:pPr indent="0" lvl="0" marL="0" rtl="0" algn="ctr">
              <a:lnSpc>
                <a:spcPct val="115000"/>
              </a:lnSpc>
              <a:spcBef>
                <a:spcPts val="0"/>
              </a:spcBef>
              <a:spcAft>
                <a:spcPts val="0"/>
              </a:spcAft>
              <a:buClr>
                <a:schemeClr val="dk1"/>
              </a:buClr>
              <a:buSzPts val="1100"/>
              <a:buFont typeface="Arial"/>
              <a:buNone/>
            </a:pPr>
            <a:r>
              <a:rPr b="1" lang="zh-CN" sz="2550">
                <a:highlight>
                  <a:srgbClr val="FFFFFF"/>
                </a:highlight>
              </a:rPr>
              <a:t> Resource Usage and Energy Consumption</a:t>
            </a:r>
            <a:r>
              <a:rPr b="1" lang="zh-CN" sz="1900"/>
              <a:t> </a:t>
            </a:r>
            <a:r>
              <a:rPr b="1" lang="zh-CN" sz="2550">
                <a:highlight>
                  <a:srgbClr val="FFFFFF"/>
                </a:highlight>
              </a:rPr>
              <a:t>in HPC Datacenters</a:t>
            </a:r>
            <a:r>
              <a:rPr b="1" lang="zh-CN" sz="1900"/>
              <a:t> </a:t>
            </a:r>
            <a:r>
              <a:rPr b="1" lang="zh-CN" sz="2550">
                <a:highlight>
                  <a:srgbClr val="FFFFFF"/>
                </a:highlight>
              </a:rPr>
              <a:t>by Using Machine Learning</a:t>
            </a:r>
            <a:endParaRPr b="1" sz="2500">
              <a:highlight>
                <a:srgbClr val="FFFFFF"/>
              </a:highlight>
              <a:latin typeface="Arial"/>
              <a:ea typeface="Arial"/>
              <a:cs typeface="Arial"/>
              <a:sym typeface="Arial"/>
            </a:endParaRPr>
          </a:p>
        </p:txBody>
      </p:sp>
      <p:sp>
        <p:nvSpPr>
          <p:cNvPr id="61" name="Google Shape;61;p14"/>
          <p:cNvSpPr txBox="1"/>
          <p:nvPr/>
        </p:nvSpPr>
        <p:spPr>
          <a:xfrm>
            <a:off x="5495800" y="3269650"/>
            <a:ext cx="3648300" cy="12468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zh-CN" sz="1700">
                <a:solidFill>
                  <a:schemeClr val="dk1"/>
                </a:solidFill>
                <a:latin typeface="Calibri"/>
                <a:ea typeface="Calibri"/>
                <a:cs typeface="Calibri"/>
                <a:sym typeface="Calibri"/>
              </a:rPr>
              <a:t>                 Supervisor:</a:t>
            </a:r>
            <a:endParaRPr b="1" sz="1700">
              <a:solidFill>
                <a:schemeClr val="dk1"/>
              </a:solidFill>
              <a:latin typeface="Calibri"/>
              <a:ea typeface="Calibri"/>
              <a:cs typeface="Calibri"/>
              <a:sym typeface="Calibri"/>
            </a:endParaRPr>
          </a:p>
          <a:p>
            <a:pPr indent="0" lvl="0" marL="0" rtl="0" algn="ctr">
              <a:spcBef>
                <a:spcPts val="0"/>
              </a:spcBef>
              <a:spcAft>
                <a:spcPts val="0"/>
              </a:spcAft>
              <a:buNone/>
            </a:pPr>
            <a:r>
              <a:rPr lang="zh-CN" sz="1700">
                <a:solidFill>
                  <a:schemeClr val="dk1"/>
                </a:solidFill>
                <a:latin typeface="Calibri"/>
                <a:ea typeface="Calibri"/>
                <a:cs typeface="Calibri"/>
                <a:sym typeface="Calibri"/>
              </a:rPr>
              <a:t>               </a:t>
            </a:r>
            <a:r>
              <a:rPr lang="zh-CN" sz="1700">
                <a:solidFill>
                  <a:schemeClr val="dk1"/>
                </a:solidFill>
                <a:latin typeface="Calibri"/>
                <a:ea typeface="Calibri"/>
                <a:cs typeface="Calibri"/>
                <a:sym typeface="Calibri"/>
              </a:rPr>
              <a:t>Phd Fellow Xiaoyu Chu, </a:t>
            </a:r>
            <a:r>
              <a:rPr lang="zh-CN" sz="1700">
                <a:solidFill>
                  <a:schemeClr val="dk1"/>
                </a:solidFill>
                <a:latin typeface="Calibri"/>
                <a:ea typeface="Calibri"/>
                <a:cs typeface="Calibri"/>
                <a:sym typeface="Calibri"/>
              </a:rPr>
              <a:t>M.Sc. </a:t>
            </a:r>
            <a:endParaRPr sz="17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sz="17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lang="zh-CN" sz="1700">
                <a:solidFill>
                  <a:schemeClr val="dk1"/>
                </a:solidFill>
                <a:latin typeface="Calibri"/>
                <a:ea typeface="Calibri"/>
                <a:cs typeface="Calibri"/>
                <a:sym typeface="Calibri"/>
              </a:rPr>
              <a:t>           </a:t>
            </a:r>
            <a:r>
              <a:rPr lang="zh-CN" sz="1700">
                <a:solidFill>
                  <a:schemeClr val="dk1"/>
                </a:solidFill>
                <a:latin typeface="Calibri"/>
                <a:ea typeface="Calibri"/>
                <a:cs typeface="Calibri"/>
                <a:sym typeface="Calibri"/>
              </a:rPr>
              <a:t>Prof. dr. ir. Alexandru Iosup</a:t>
            </a:r>
            <a:r>
              <a:rPr lang="zh-CN"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p:txBody>
      </p:sp>
      <p:sp>
        <p:nvSpPr>
          <p:cNvPr id="62" name="Google Shape;62;p14"/>
          <p:cNvSpPr txBox="1"/>
          <p:nvPr/>
        </p:nvSpPr>
        <p:spPr>
          <a:xfrm>
            <a:off x="1797800" y="3446331"/>
            <a:ext cx="2091300" cy="377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2000">
                <a:solidFill>
                  <a:schemeClr val="dk1"/>
                </a:solidFill>
                <a:latin typeface="Calibri"/>
                <a:ea typeface="Calibri"/>
                <a:cs typeface="Calibri"/>
                <a:sym typeface="Calibri"/>
              </a:rPr>
              <a:t>Jianyang Gu</a:t>
            </a:r>
            <a:endParaRPr sz="2000">
              <a:solidFill>
                <a:schemeClr val="dk1"/>
              </a:solidFill>
              <a:latin typeface="Calibri"/>
              <a:ea typeface="Calibri"/>
              <a:cs typeface="Calibri"/>
              <a:sym typeface="Calibri"/>
            </a:endParaRPr>
          </a:p>
        </p:txBody>
      </p:sp>
      <p:sp>
        <p:nvSpPr>
          <p:cNvPr id="63" name="Google Shape;63;p14"/>
          <p:cNvSpPr txBox="1"/>
          <p:nvPr/>
        </p:nvSpPr>
        <p:spPr>
          <a:xfrm>
            <a:off x="1281525" y="3866188"/>
            <a:ext cx="3969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zh-CN" sz="1400">
                <a:solidFill>
                  <a:schemeClr val="dk1"/>
                </a:solidFill>
                <a:latin typeface="Calibri"/>
                <a:ea typeface="Calibri"/>
                <a:cs typeface="Calibri"/>
                <a:sym typeface="Calibri"/>
              </a:rPr>
              <a:t>M.Sc. @ Vrije Universiteit @U</a:t>
            </a:r>
            <a:r>
              <a:rPr lang="zh-CN">
                <a:solidFill>
                  <a:schemeClr val="dk1"/>
                </a:solidFill>
                <a:latin typeface="Calibri"/>
                <a:ea typeface="Calibri"/>
                <a:cs typeface="Calibri"/>
                <a:sym typeface="Calibri"/>
              </a:rPr>
              <a:t>niversity of Amsterdam</a:t>
            </a:r>
            <a:endParaRPr sz="1100"/>
          </a:p>
        </p:txBody>
      </p:sp>
      <p:pic>
        <p:nvPicPr>
          <p:cNvPr id="64" name="Google Shape;64;p14"/>
          <p:cNvPicPr preferRelativeResize="0"/>
          <p:nvPr/>
        </p:nvPicPr>
        <p:blipFill rotWithShape="1">
          <a:blip r:embed="rId3">
            <a:alphaModFix/>
          </a:blip>
          <a:srcRect b="0" l="0" r="0" t="0"/>
          <a:stretch/>
        </p:blipFill>
        <p:spPr>
          <a:xfrm>
            <a:off x="5933576" y="3631224"/>
            <a:ext cx="428850" cy="424133"/>
          </a:xfrm>
          <a:prstGeom prst="rect">
            <a:avLst/>
          </a:prstGeom>
          <a:noFill/>
          <a:ln>
            <a:noFill/>
          </a:ln>
        </p:spPr>
      </p:pic>
      <p:pic>
        <p:nvPicPr>
          <p:cNvPr id="65" name="Google Shape;65;p14"/>
          <p:cNvPicPr preferRelativeResize="0"/>
          <p:nvPr/>
        </p:nvPicPr>
        <p:blipFill rotWithShape="1">
          <a:blip r:embed="rId4">
            <a:alphaModFix/>
          </a:blip>
          <a:srcRect b="0" l="0" r="0" t="0"/>
          <a:stretch/>
        </p:blipFill>
        <p:spPr>
          <a:xfrm>
            <a:off x="5944176" y="4123941"/>
            <a:ext cx="407656" cy="424125"/>
          </a:xfrm>
          <a:prstGeom prst="rect">
            <a:avLst/>
          </a:prstGeom>
          <a:noFill/>
          <a:ln>
            <a:noFill/>
          </a:ln>
        </p:spPr>
      </p:pic>
      <p:pic>
        <p:nvPicPr>
          <p:cNvPr id="66" name="Google Shape;66;p14"/>
          <p:cNvPicPr preferRelativeResize="0"/>
          <p:nvPr/>
        </p:nvPicPr>
        <p:blipFill>
          <a:blip r:embed="rId5">
            <a:alphaModFix/>
          </a:blip>
          <a:stretch>
            <a:fillRect/>
          </a:stretch>
        </p:blipFill>
        <p:spPr>
          <a:xfrm>
            <a:off x="368331" y="3362677"/>
            <a:ext cx="831300" cy="831000"/>
          </a:xfrm>
          <a:prstGeom prst="ellipse">
            <a:avLst/>
          </a:prstGeom>
          <a:noFill/>
          <a:ln>
            <a:noFill/>
          </a:ln>
        </p:spPr>
      </p:pic>
      <p:pic>
        <p:nvPicPr>
          <p:cNvPr id="67" name="Google Shape;67;p14"/>
          <p:cNvPicPr preferRelativeResize="0"/>
          <p:nvPr/>
        </p:nvPicPr>
        <p:blipFill>
          <a:blip r:embed="rId6">
            <a:alphaModFix/>
          </a:blip>
          <a:stretch>
            <a:fillRect/>
          </a:stretch>
        </p:blipFill>
        <p:spPr>
          <a:xfrm>
            <a:off x="0" y="4616650"/>
            <a:ext cx="9143972" cy="526850"/>
          </a:xfrm>
          <a:prstGeom prst="rect">
            <a:avLst/>
          </a:prstGeom>
          <a:noFill/>
          <a:ln>
            <a:noFill/>
          </a:ln>
        </p:spPr>
      </p:pic>
      <p:sp>
        <p:nvSpPr>
          <p:cNvPr id="68" name="Google Shape;68;p14"/>
          <p:cNvSpPr txBox="1"/>
          <p:nvPr>
            <p:ph idx="12" type="sldNum"/>
          </p:nvPr>
        </p:nvSpPr>
        <p:spPr>
          <a:xfrm>
            <a:off x="8595283" y="47427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69" name="Google Shape;69;p14"/>
          <p:cNvPicPr preferRelativeResize="0"/>
          <p:nvPr/>
        </p:nvPicPr>
        <p:blipFill>
          <a:blip r:embed="rId7">
            <a:alphaModFix/>
          </a:blip>
          <a:stretch>
            <a:fillRect/>
          </a:stretch>
        </p:blipFill>
        <p:spPr>
          <a:xfrm>
            <a:off x="0" y="0"/>
            <a:ext cx="1946675" cy="1427500"/>
          </a:xfrm>
          <a:prstGeom prst="rect">
            <a:avLst/>
          </a:prstGeom>
          <a:noFill/>
          <a:ln>
            <a:noFill/>
          </a:ln>
        </p:spPr>
      </p:pic>
      <p:pic>
        <p:nvPicPr>
          <p:cNvPr id="70" name="Google Shape;70;p14"/>
          <p:cNvPicPr preferRelativeResize="0"/>
          <p:nvPr/>
        </p:nvPicPr>
        <p:blipFill>
          <a:blip r:embed="rId8">
            <a:alphaModFix/>
          </a:blip>
          <a:stretch>
            <a:fillRect/>
          </a:stretch>
        </p:blipFill>
        <p:spPr>
          <a:xfrm>
            <a:off x="7645771" y="-4"/>
            <a:ext cx="1498200" cy="1498200"/>
          </a:xfrm>
          <a:prstGeom prst="rect">
            <a:avLst/>
          </a:prstGeom>
          <a:noFill/>
          <a:ln>
            <a:noFill/>
          </a:ln>
        </p:spPr>
      </p:pic>
      <p:pic>
        <p:nvPicPr>
          <p:cNvPr id="71" name="Google Shape;71;p14"/>
          <p:cNvPicPr preferRelativeResize="0"/>
          <p:nvPr/>
        </p:nvPicPr>
        <p:blipFill>
          <a:blip r:embed="rId9">
            <a:alphaModFix/>
          </a:blip>
          <a:stretch>
            <a:fillRect/>
          </a:stretch>
        </p:blipFill>
        <p:spPr>
          <a:xfrm>
            <a:off x="3266600" y="0"/>
            <a:ext cx="2535518" cy="1427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idx="12" type="sldNum"/>
          </p:nvPr>
        </p:nvSpPr>
        <p:spPr>
          <a:xfrm>
            <a:off x="8515350" y="4718972"/>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199" name="Google Shape;199;p23"/>
          <p:cNvSpPr txBox="1"/>
          <p:nvPr/>
        </p:nvSpPr>
        <p:spPr>
          <a:xfrm>
            <a:off x="104950" y="43275"/>
            <a:ext cx="91047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RQ1 Distribution - Rack Level</a:t>
            </a:r>
            <a:endParaRPr b="1" sz="1100"/>
          </a:p>
        </p:txBody>
      </p:sp>
      <p:sp>
        <p:nvSpPr>
          <p:cNvPr id="200" name="Google Shape;200;p23"/>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201" name="Google Shape;201;p23"/>
          <p:cNvPicPr preferRelativeResize="0"/>
          <p:nvPr/>
        </p:nvPicPr>
        <p:blipFill>
          <a:blip r:embed="rId3">
            <a:alphaModFix/>
          </a:blip>
          <a:stretch>
            <a:fillRect/>
          </a:stretch>
        </p:blipFill>
        <p:spPr>
          <a:xfrm>
            <a:off x="0" y="4625050"/>
            <a:ext cx="8794301" cy="526850"/>
          </a:xfrm>
          <a:prstGeom prst="rect">
            <a:avLst/>
          </a:prstGeom>
          <a:noFill/>
          <a:ln>
            <a:noFill/>
          </a:ln>
        </p:spPr>
      </p:pic>
      <p:pic>
        <p:nvPicPr>
          <p:cNvPr id="202" name="Google Shape;202;p23"/>
          <p:cNvPicPr preferRelativeResize="0"/>
          <p:nvPr/>
        </p:nvPicPr>
        <p:blipFill rotWithShape="1">
          <a:blip r:embed="rId4">
            <a:alphaModFix/>
          </a:blip>
          <a:srcRect b="4380" l="2171" r="0" t="2021"/>
          <a:stretch/>
        </p:blipFill>
        <p:spPr>
          <a:xfrm>
            <a:off x="1166038" y="601787"/>
            <a:ext cx="6992024" cy="3671425"/>
          </a:xfrm>
          <a:prstGeom prst="rect">
            <a:avLst/>
          </a:prstGeom>
          <a:noFill/>
          <a:ln>
            <a:noFill/>
          </a:ln>
        </p:spPr>
      </p:pic>
      <p:sp>
        <p:nvSpPr>
          <p:cNvPr id="203" name="Google Shape;203;p23"/>
          <p:cNvSpPr txBox="1"/>
          <p:nvPr/>
        </p:nvSpPr>
        <p:spPr>
          <a:xfrm rot="-5400000">
            <a:off x="17650" y="1220213"/>
            <a:ext cx="16371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zh-CN">
                <a:solidFill>
                  <a:schemeClr val="dk1"/>
                </a:solidFill>
              </a:rPr>
              <a:t>Power Usage(W)</a:t>
            </a:r>
            <a:endParaRPr sz="1000"/>
          </a:p>
        </p:txBody>
      </p:sp>
      <p:sp>
        <p:nvSpPr>
          <p:cNvPr id="204" name="Google Shape;204;p23"/>
          <p:cNvSpPr txBox="1"/>
          <p:nvPr/>
        </p:nvSpPr>
        <p:spPr>
          <a:xfrm rot="-5399459">
            <a:off x="-117550" y="3035312"/>
            <a:ext cx="19074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zh-CN">
                <a:solidFill>
                  <a:schemeClr val="dk1"/>
                </a:solidFill>
              </a:rPr>
              <a:t>CPU Utilization(load)</a:t>
            </a:r>
            <a:endParaRPr sz="1000"/>
          </a:p>
        </p:txBody>
      </p:sp>
      <p:cxnSp>
        <p:nvCxnSpPr>
          <p:cNvPr id="205" name="Google Shape;205;p23"/>
          <p:cNvCxnSpPr/>
          <p:nvPr/>
        </p:nvCxnSpPr>
        <p:spPr>
          <a:xfrm>
            <a:off x="4428275" y="552938"/>
            <a:ext cx="8700" cy="3701400"/>
          </a:xfrm>
          <a:prstGeom prst="straightConnector1">
            <a:avLst/>
          </a:prstGeom>
          <a:noFill/>
          <a:ln cap="flat" cmpd="sng" w="28575">
            <a:solidFill>
              <a:srgbClr val="FF0000"/>
            </a:solidFill>
            <a:prstDash val="dot"/>
            <a:round/>
            <a:headEnd len="med" w="med" type="none"/>
            <a:tailEnd len="med" w="med" type="none"/>
          </a:ln>
        </p:spPr>
      </p:cxnSp>
      <p:sp>
        <p:nvSpPr>
          <p:cNvPr id="206" name="Google Shape;206;p23"/>
          <p:cNvSpPr txBox="1"/>
          <p:nvPr/>
        </p:nvSpPr>
        <p:spPr>
          <a:xfrm>
            <a:off x="2194725" y="4159463"/>
            <a:ext cx="17580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zh-CN" sz="1600">
                <a:solidFill>
                  <a:schemeClr val="dk1"/>
                </a:solidFill>
              </a:rPr>
              <a:t>Generic Rack</a:t>
            </a:r>
            <a:endParaRPr sz="1200"/>
          </a:p>
        </p:txBody>
      </p:sp>
      <p:sp>
        <p:nvSpPr>
          <p:cNvPr id="207" name="Google Shape;207;p23"/>
          <p:cNvSpPr txBox="1"/>
          <p:nvPr/>
        </p:nvSpPr>
        <p:spPr>
          <a:xfrm>
            <a:off x="5745750" y="4159463"/>
            <a:ext cx="15186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zh-CN" sz="1600">
                <a:solidFill>
                  <a:schemeClr val="dk1"/>
                </a:solidFill>
              </a:rPr>
              <a:t>ML Rack</a:t>
            </a:r>
            <a:endParaRPr sz="1200"/>
          </a:p>
        </p:txBody>
      </p:sp>
      <p:sp>
        <p:nvSpPr>
          <p:cNvPr id="208" name="Google Shape;208;p23"/>
          <p:cNvSpPr/>
          <p:nvPr/>
        </p:nvSpPr>
        <p:spPr>
          <a:xfrm>
            <a:off x="1468875" y="2318550"/>
            <a:ext cx="6068400" cy="27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3592275" y="689775"/>
            <a:ext cx="1436400" cy="72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    Fluctuating</a:t>
            </a:r>
            <a:endParaRPr/>
          </a:p>
        </p:txBody>
      </p:sp>
      <p:sp>
        <p:nvSpPr>
          <p:cNvPr id="210" name="Google Shape;210;p23"/>
          <p:cNvSpPr/>
          <p:nvPr/>
        </p:nvSpPr>
        <p:spPr>
          <a:xfrm>
            <a:off x="3592275" y="3200725"/>
            <a:ext cx="1436400" cy="61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       Stable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idx="12" type="sldNum"/>
          </p:nvPr>
        </p:nvSpPr>
        <p:spPr>
          <a:xfrm>
            <a:off x="8583600" y="486959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217" name="Google Shape;217;p24"/>
          <p:cNvSpPr txBox="1"/>
          <p:nvPr/>
        </p:nvSpPr>
        <p:spPr>
          <a:xfrm>
            <a:off x="104950" y="43275"/>
            <a:ext cx="84849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RQ1. Temporal Analysis -  Auto Correlation</a:t>
            </a:r>
            <a:endParaRPr b="1" sz="1100"/>
          </a:p>
        </p:txBody>
      </p:sp>
      <p:sp>
        <p:nvSpPr>
          <p:cNvPr id="218" name="Google Shape;218;p24"/>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219" name="Google Shape;219;p24"/>
          <p:cNvPicPr preferRelativeResize="0"/>
          <p:nvPr/>
        </p:nvPicPr>
        <p:blipFill>
          <a:blip r:embed="rId3">
            <a:alphaModFix/>
          </a:blip>
          <a:stretch>
            <a:fillRect/>
          </a:stretch>
        </p:blipFill>
        <p:spPr>
          <a:xfrm>
            <a:off x="0" y="4625050"/>
            <a:ext cx="8884224" cy="526850"/>
          </a:xfrm>
          <a:prstGeom prst="rect">
            <a:avLst/>
          </a:prstGeom>
          <a:noFill/>
          <a:ln>
            <a:noFill/>
          </a:ln>
        </p:spPr>
      </p:pic>
      <p:pic>
        <p:nvPicPr>
          <p:cNvPr id="220" name="Google Shape;220;p24"/>
          <p:cNvPicPr preferRelativeResize="0"/>
          <p:nvPr/>
        </p:nvPicPr>
        <p:blipFill>
          <a:blip r:embed="rId4">
            <a:alphaModFix/>
          </a:blip>
          <a:stretch>
            <a:fillRect/>
          </a:stretch>
        </p:blipFill>
        <p:spPr>
          <a:xfrm>
            <a:off x="4075900" y="1033251"/>
            <a:ext cx="4999850" cy="2470374"/>
          </a:xfrm>
          <a:prstGeom prst="rect">
            <a:avLst/>
          </a:prstGeom>
          <a:noFill/>
          <a:ln>
            <a:noFill/>
          </a:ln>
        </p:spPr>
      </p:pic>
      <p:sp>
        <p:nvSpPr>
          <p:cNvPr id="221" name="Google Shape;221;p24"/>
          <p:cNvSpPr txBox="1"/>
          <p:nvPr/>
        </p:nvSpPr>
        <p:spPr>
          <a:xfrm>
            <a:off x="-99825" y="2389000"/>
            <a:ext cx="4772700" cy="235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b="1" lang="zh-CN" sz="1800"/>
              <a:t>  Key Observations:</a:t>
            </a:r>
            <a:endParaRPr b="1" sz="1800"/>
          </a:p>
          <a:p>
            <a:pPr indent="-330200" lvl="0" marL="457200" marR="0" rtl="0" algn="l">
              <a:lnSpc>
                <a:spcPct val="115000"/>
              </a:lnSpc>
              <a:spcBef>
                <a:spcPts val="1500"/>
              </a:spcBef>
              <a:spcAft>
                <a:spcPts val="0"/>
              </a:spcAft>
              <a:buSzPts val="1600"/>
              <a:buChar char="●"/>
            </a:pPr>
            <a:r>
              <a:rPr lang="zh-CN" sz="1600"/>
              <a:t>Rapid decrease in dark blue indicates time series values primarily depend on recent observations</a:t>
            </a:r>
            <a:endParaRPr sz="1600"/>
          </a:p>
          <a:p>
            <a:pPr indent="-330200" lvl="0" marL="457200" marR="0" rtl="0" algn="l">
              <a:lnSpc>
                <a:spcPct val="115000"/>
              </a:lnSpc>
              <a:spcBef>
                <a:spcPts val="0"/>
              </a:spcBef>
              <a:spcAft>
                <a:spcPts val="0"/>
              </a:spcAft>
              <a:buSzPts val="1600"/>
              <a:buChar char="●"/>
            </a:pPr>
            <a:r>
              <a:rPr lang="zh-CN" sz="1600"/>
              <a:t>Autocorrelation's drop into blue shadow around 1.5 hours suggests non-significant correlations beyond this point</a:t>
            </a:r>
            <a:endParaRPr b="1" sz="1800"/>
          </a:p>
        </p:txBody>
      </p:sp>
      <p:sp>
        <p:nvSpPr>
          <p:cNvPr id="222" name="Google Shape;222;p24"/>
          <p:cNvSpPr txBox="1"/>
          <p:nvPr/>
        </p:nvSpPr>
        <p:spPr>
          <a:xfrm>
            <a:off x="44975" y="962913"/>
            <a:ext cx="4168800" cy="10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zh-CN" sz="1800">
                <a:solidFill>
                  <a:schemeClr val="dk1"/>
                </a:solidFill>
              </a:rPr>
              <a:t>Timeframe &amp; Data Points: </a:t>
            </a:r>
            <a:endParaRPr b="1" sz="1800">
              <a:solidFill>
                <a:schemeClr val="dk1"/>
              </a:solidFill>
            </a:endParaRPr>
          </a:p>
          <a:p>
            <a:pPr indent="-330200" lvl="0" marL="457200" rtl="0" algn="l">
              <a:lnSpc>
                <a:spcPct val="115000"/>
              </a:lnSpc>
              <a:spcBef>
                <a:spcPts val="1500"/>
              </a:spcBef>
              <a:spcAft>
                <a:spcPts val="0"/>
              </a:spcAft>
              <a:buClr>
                <a:schemeClr val="dk1"/>
              </a:buClr>
              <a:buSzPts val="1600"/>
              <a:buChar char="●"/>
            </a:pPr>
            <a:r>
              <a:rPr lang="zh-CN" sz="1600">
                <a:solidFill>
                  <a:schemeClr val="dk1"/>
                </a:solidFill>
              </a:rPr>
              <a:t>Duration — One day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zh-CN" sz="1600">
                <a:solidFill>
                  <a:schemeClr val="dk1"/>
                </a:solidFill>
              </a:rPr>
              <a:t>Lag — 30 seconds</a:t>
            </a:r>
            <a:endParaRPr i="1"/>
          </a:p>
        </p:txBody>
      </p:sp>
      <p:sp>
        <p:nvSpPr>
          <p:cNvPr id="223" name="Google Shape;223;p24"/>
          <p:cNvSpPr txBox="1"/>
          <p:nvPr/>
        </p:nvSpPr>
        <p:spPr>
          <a:xfrm>
            <a:off x="4572000" y="3768088"/>
            <a:ext cx="4572000" cy="592500"/>
          </a:xfrm>
          <a:prstGeom prst="rect">
            <a:avLst/>
          </a:prstGeom>
          <a:noFill/>
          <a:ln>
            <a:noFill/>
          </a:ln>
        </p:spPr>
        <p:txBody>
          <a:bodyPr anchorCtr="0" anchor="t" bIns="91425" lIns="91425" spcFirstLastPara="1" rIns="91425" wrap="square" tIns="91425">
            <a:spAutoFit/>
          </a:bodyPr>
          <a:lstStyle/>
          <a:p>
            <a:pPr indent="0" lvl="0" marL="0" rtl="0" algn="l">
              <a:lnSpc>
                <a:spcPct val="50000"/>
              </a:lnSpc>
              <a:spcBef>
                <a:spcPts val="1500"/>
              </a:spcBef>
              <a:spcAft>
                <a:spcPts val="0"/>
              </a:spcAft>
              <a:buNone/>
            </a:pPr>
            <a:r>
              <a:rPr i="1" lang="zh-CN">
                <a:solidFill>
                  <a:schemeClr val="dk1"/>
                </a:solidFill>
              </a:rPr>
              <a:t>Dark blue line: Autocorrelation coefficient for each lag. </a:t>
            </a:r>
            <a:endParaRPr i="1">
              <a:solidFill>
                <a:schemeClr val="dk1"/>
              </a:solidFill>
            </a:endParaRPr>
          </a:p>
          <a:p>
            <a:pPr indent="0" lvl="0" marL="0" rtl="0" algn="l">
              <a:lnSpc>
                <a:spcPct val="50000"/>
              </a:lnSpc>
              <a:spcBef>
                <a:spcPts val="1500"/>
              </a:spcBef>
              <a:spcAft>
                <a:spcPts val="1500"/>
              </a:spcAft>
              <a:buNone/>
            </a:pPr>
            <a:r>
              <a:rPr i="1" lang="zh-CN">
                <a:solidFill>
                  <a:schemeClr val="dk1"/>
                </a:solidFill>
              </a:rPr>
              <a:t>Light blue shadow: Confidence intervals around zero.</a:t>
            </a:r>
            <a:endParaRPr sz="1200"/>
          </a:p>
        </p:txBody>
      </p:sp>
      <p:sp>
        <p:nvSpPr>
          <p:cNvPr id="224" name="Google Shape;224;p24"/>
          <p:cNvSpPr txBox="1"/>
          <p:nvPr/>
        </p:nvSpPr>
        <p:spPr>
          <a:xfrm>
            <a:off x="4572000" y="3367900"/>
            <a:ext cx="4447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Calibri"/>
                <a:ea typeface="Calibri"/>
                <a:cs typeface="Calibri"/>
                <a:sym typeface="Calibri"/>
              </a:rPr>
              <a:t> Lag(30s/unit)</a:t>
            </a:r>
            <a:endParaRPr>
              <a:latin typeface="Calibri"/>
              <a:ea typeface="Calibri"/>
              <a:cs typeface="Calibri"/>
              <a:sym typeface="Calibri"/>
            </a:endParaRPr>
          </a:p>
        </p:txBody>
      </p:sp>
      <p:sp>
        <p:nvSpPr>
          <p:cNvPr id="225" name="Google Shape;225;p24"/>
          <p:cNvSpPr txBox="1"/>
          <p:nvPr/>
        </p:nvSpPr>
        <p:spPr>
          <a:xfrm rot="-5400000">
            <a:off x="2982575" y="1770800"/>
            <a:ext cx="18468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Calibri"/>
                <a:ea typeface="Calibri"/>
                <a:cs typeface="Calibri"/>
                <a:sym typeface="Calibri"/>
              </a:rPr>
              <a:t>Auto-correlation for Power Usage</a:t>
            </a:r>
            <a:endParaRPr>
              <a:latin typeface="Calibri"/>
              <a:ea typeface="Calibri"/>
              <a:cs typeface="Calibri"/>
              <a:sym typeface="Calibri"/>
            </a:endParaRPr>
          </a:p>
        </p:txBody>
      </p:sp>
      <p:sp>
        <p:nvSpPr>
          <p:cNvPr id="226" name="Google Shape;226;p24"/>
          <p:cNvSpPr txBox="1"/>
          <p:nvPr/>
        </p:nvSpPr>
        <p:spPr>
          <a:xfrm>
            <a:off x="5833900" y="796000"/>
            <a:ext cx="1649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idx="12" type="sldNum"/>
          </p:nvPr>
        </p:nvSpPr>
        <p:spPr>
          <a:xfrm>
            <a:off x="8875225" y="4869600"/>
            <a:ext cx="281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233" name="Google Shape;233;p25"/>
          <p:cNvSpPr txBox="1"/>
          <p:nvPr/>
        </p:nvSpPr>
        <p:spPr>
          <a:xfrm>
            <a:off x="104944" y="43275"/>
            <a:ext cx="50946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RQ1. Pattern Analysis </a:t>
            </a:r>
            <a:endParaRPr b="1" sz="1100"/>
          </a:p>
        </p:txBody>
      </p:sp>
      <p:sp>
        <p:nvSpPr>
          <p:cNvPr id="234" name="Google Shape;234;p25"/>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235" name="Google Shape;235;p25"/>
          <p:cNvPicPr preferRelativeResize="0"/>
          <p:nvPr/>
        </p:nvPicPr>
        <p:blipFill>
          <a:blip r:embed="rId3">
            <a:alphaModFix/>
          </a:blip>
          <a:stretch>
            <a:fillRect/>
          </a:stretch>
        </p:blipFill>
        <p:spPr>
          <a:xfrm>
            <a:off x="0" y="4625050"/>
            <a:ext cx="8875223" cy="526850"/>
          </a:xfrm>
          <a:prstGeom prst="rect">
            <a:avLst/>
          </a:prstGeom>
          <a:noFill/>
          <a:ln>
            <a:noFill/>
          </a:ln>
        </p:spPr>
      </p:pic>
      <p:pic>
        <p:nvPicPr>
          <p:cNvPr id="236" name="Google Shape;236;p25"/>
          <p:cNvPicPr preferRelativeResize="0"/>
          <p:nvPr/>
        </p:nvPicPr>
        <p:blipFill>
          <a:blip r:embed="rId4">
            <a:alphaModFix/>
          </a:blip>
          <a:stretch>
            <a:fillRect/>
          </a:stretch>
        </p:blipFill>
        <p:spPr>
          <a:xfrm>
            <a:off x="4435800" y="1200021"/>
            <a:ext cx="4648876" cy="2323879"/>
          </a:xfrm>
          <a:prstGeom prst="rect">
            <a:avLst/>
          </a:prstGeom>
          <a:noFill/>
          <a:ln>
            <a:noFill/>
          </a:ln>
        </p:spPr>
      </p:pic>
      <p:sp>
        <p:nvSpPr>
          <p:cNvPr id="237" name="Google Shape;237;p25"/>
          <p:cNvSpPr txBox="1"/>
          <p:nvPr/>
        </p:nvSpPr>
        <p:spPr>
          <a:xfrm>
            <a:off x="0" y="2362475"/>
            <a:ext cx="8956800" cy="2630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zh-CN"/>
              <a:t>1st Frequency: 0.00029223886630802467 Hz</a:t>
            </a:r>
            <a:endParaRPr b="1" sz="1200">
              <a:solidFill>
                <a:srgbClr val="D1D5DB"/>
              </a:solidFill>
              <a:highlight>
                <a:srgbClr val="444654"/>
              </a:highlight>
              <a:latin typeface="Ubuntu"/>
              <a:ea typeface="Ubuntu"/>
              <a:cs typeface="Ubuntu"/>
              <a:sym typeface="Ubuntu"/>
            </a:endParaRPr>
          </a:p>
          <a:p>
            <a:pPr indent="0" lvl="0" marL="457200" marR="0" rtl="0" algn="l">
              <a:lnSpc>
                <a:spcPct val="115000"/>
              </a:lnSpc>
              <a:spcBef>
                <a:spcPts val="0"/>
              </a:spcBef>
              <a:spcAft>
                <a:spcPts val="0"/>
              </a:spcAft>
              <a:buNone/>
            </a:pPr>
            <a:r>
              <a:rPr lang="zh-CN"/>
              <a:t>Cycle: ~1.3 days</a:t>
            </a:r>
            <a:endParaRPr/>
          </a:p>
          <a:p>
            <a:pPr indent="0" lvl="0" marL="457200" marR="0" rtl="0" algn="l">
              <a:lnSpc>
                <a:spcPct val="115000"/>
              </a:lnSpc>
              <a:spcBef>
                <a:spcPts val="0"/>
              </a:spcBef>
              <a:spcAft>
                <a:spcPts val="0"/>
              </a:spcAft>
              <a:buNone/>
            </a:pPr>
            <a:r>
              <a:rPr lang="zh-CN"/>
              <a:t>Amplitude: 1327846457</a:t>
            </a:r>
            <a:endParaRPr/>
          </a:p>
          <a:p>
            <a:pPr indent="-317500" lvl="0" marL="457200" marR="0" rtl="0" algn="l">
              <a:lnSpc>
                <a:spcPct val="115000"/>
              </a:lnSpc>
              <a:spcBef>
                <a:spcPts val="0"/>
              </a:spcBef>
              <a:spcAft>
                <a:spcPts val="0"/>
              </a:spcAft>
              <a:buSzPts val="1400"/>
              <a:buChar char="●"/>
            </a:pPr>
            <a:r>
              <a:rPr b="1" lang="zh-CN"/>
              <a:t>2nd Frequency: 0.0007305971657700617 Hz</a:t>
            </a:r>
            <a:endParaRPr b="1"/>
          </a:p>
          <a:p>
            <a:pPr indent="0" lvl="0" marL="457200" marR="0" rtl="0" algn="l">
              <a:lnSpc>
                <a:spcPct val="115000"/>
              </a:lnSpc>
              <a:spcBef>
                <a:spcPts val="0"/>
              </a:spcBef>
              <a:spcAft>
                <a:spcPts val="0"/>
              </a:spcAft>
              <a:buNone/>
            </a:pPr>
            <a:r>
              <a:rPr lang="zh-CN"/>
              <a:t>Cycle: ~0.5 day</a:t>
            </a:r>
            <a:endParaRPr/>
          </a:p>
          <a:p>
            <a:pPr indent="0" lvl="0" marL="457200" marR="0" rtl="0" algn="l">
              <a:lnSpc>
                <a:spcPct val="115000"/>
              </a:lnSpc>
              <a:spcBef>
                <a:spcPts val="0"/>
              </a:spcBef>
              <a:spcAft>
                <a:spcPts val="0"/>
              </a:spcAft>
              <a:buNone/>
            </a:pPr>
            <a:r>
              <a:rPr lang="zh-CN"/>
              <a:t>Amplitude: 627682824</a:t>
            </a:r>
            <a:endParaRPr/>
          </a:p>
          <a:p>
            <a:pPr indent="-317500" lvl="0" marL="457200" marR="0" rtl="0" algn="l">
              <a:lnSpc>
                <a:spcPct val="115000"/>
              </a:lnSpc>
              <a:spcBef>
                <a:spcPts val="0"/>
              </a:spcBef>
              <a:spcAft>
                <a:spcPts val="0"/>
              </a:spcAft>
              <a:buSzPts val="1400"/>
              <a:buChar char="●"/>
            </a:pPr>
            <a:r>
              <a:rPr b="1" lang="zh-CN"/>
              <a:t>3rd Frequency: 0.0015342540481171295 Hz</a:t>
            </a:r>
            <a:endParaRPr b="1"/>
          </a:p>
          <a:p>
            <a:pPr indent="0" lvl="0" marL="457200" marR="0" rtl="0" algn="l">
              <a:lnSpc>
                <a:spcPct val="115000"/>
              </a:lnSpc>
              <a:spcBef>
                <a:spcPts val="0"/>
              </a:spcBef>
              <a:spcAft>
                <a:spcPts val="0"/>
              </a:spcAft>
              <a:buNone/>
            </a:pPr>
            <a:r>
              <a:rPr lang="zh-CN"/>
              <a:t>Cycle: ~5.42 hours</a:t>
            </a:r>
            <a:endParaRPr/>
          </a:p>
          <a:p>
            <a:pPr indent="0" lvl="0" marL="457200" marR="0" rtl="0" algn="l">
              <a:lnSpc>
                <a:spcPct val="115000"/>
              </a:lnSpc>
              <a:spcBef>
                <a:spcPts val="0"/>
              </a:spcBef>
              <a:spcAft>
                <a:spcPts val="0"/>
              </a:spcAft>
              <a:buNone/>
            </a:pPr>
            <a:r>
              <a:rPr lang="zh-CN"/>
              <a:t>Amplitude: 626185142</a:t>
            </a:r>
            <a:endParaRPr sz="1200">
              <a:solidFill>
                <a:srgbClr val="D1D5DB"/>
              </a:solidFill>
              <a:highlight>
                <a:srgbClr val="444654"/>
              </a:highlight>
              <a:latin typeface="Ubuntu"/>
              <a:ea typeface="Ubuntu"/>
              <a:cs typeface="Ubuntu"/>
              <a:sym typeface="Ubuntu"/>
            </a:endParaRPr>
          </a:p>
          <a:p>
            <a:pPr indent="0" lvl="0" marL="0" rtl="0" algn="l">
              <a:spcBef>
                <a:spcPts val="0"/>
              </a:spcBef>
              <a:spcAft>
                <a:spcPts val="0"/>
              </a:spcAft>
              <a:buNone/>
            </a:pPr>
            <a:r>
              <a:t/>
            </a:r>
            <a:endParaRPr/>
          </a:p>
        </p:txBody>
      </p:sp>
      <p:sp>
        <p:nvSpPr>
          <p:cNvPr id="238" name="Google Shape;238;p25"/>
          <p:cNvSpPr txBox="1"/>
          <p:nvPr/>
        </p:nvSpPr>
        <p:spPr>
          <a:xfrm>
            <a:off x="104950" y="689775"/>
            <a:ext cx="4402800" cy="142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800">
                <a:solidFill>
                  <a:schemeClr val="dk1"/>
                </a:solidFill>
              </a:rPr>
              <a:t>Methodology:</a:t>
            </a:r>
            <a:endParaRPr b="1" sz="1800">
              <a:solidFill>
                <a:schemeClr val="dk1"/>
              </a:solidFill>
            </a:endParaRPr>
          </a:p>
          <a:p>
            <a:pPr indent="-317500" lvl="0" marL="457200" rtl="0" algn="l">
              <a:lnSpc>
                <a:spcPct val="115000"/>
              </a:lnSpc>
              <a:spcBef>
                <a:spcPts val="0"/>
              </a:spcBef>
              <a:spcAft>
                <a:spcPts val="0"/>
              </a:spcAft>
              <a:buSzPts val="1400"/>
              <a:buChar char="●"/>
            </a:pPr>
            <a:r>
              <a:rPr lang="zh-CN"/>
              <a:t>First use Discrete Fast Fourier Transform (DFFT) for frequency domain translation.</a:t>
            </a:r>
            <a:endParaRPr/>
          </a:p>
          <a:p>
            <a:pPr indent="-317500" lvl="0" marL="457200" rtl="0" algn="l">
              <a:lnSpc>
                <a:spcPct val="115000"/>
              </a:lnSpc>
              <a:spcBef>
                <a:spcPts val="0"/>
              </a:spcBef>
              <a:spcAft>
                <a:spcPts val="0"/>
              </a:spcAft>
              <a:buSzPts val="1400"/>
              <a:buChar char="●"/>
            </a:pPr>
            <a:r>
              <a:rPr lang="zh-CN"/>
              <a:t>Continuous Wavelet Tree (CWT) for identifying peaks.</a:t>
            </a:r>
            <a:endParaRPr b="1" sz="1800">
              <a:solidFill>
                <a:schemeClr val="dk1"/>
              </a:solidFill>
            </a:endParaRPr>
          </a:p>
        </p:txBody>
      </p:sp>
      <p:sp>
        <p:nvSpPr>
          <p:cNvPr id="239" name="Google Shape;239;p25"/>
          <p:cNvSpPr txBox="1"/>
          <p:nvPr/>
        </p:nvSpPr>
        <p:spPr>
          <a:xfrm>
            <a:off x="104950" y="20497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800">
                <a:solidFill>
                  <a:schemeClr val="dk1"/>
                </a:solidFill>
              </a:rPr>
              <a:t>Top Three Patterns:</a:t>
            </a:r>
            <a:endParaRPr/>
          </a:p>
        </p:txBody>
      </p:sp>
      <p:sp>
        <p:nvSpPr>
          <p:cNvPr id="240" name="Google Shape;240;p25"/>
          <p:cNvSpPr txBox="1"/>
          <p:nvPr/>
        </p:nvSpPr>
        <p:spPr>
          <a:xfrm>
            <a:off x="4773850" y="3324275"/>
            <a:ext cx="4310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Calibri"/>
                <a:ea typeface="Calibri"/>
                <a:cs typeface="Calibri"/>
                <a:sym typeface="Calibri"/>
              </a:rPr>
              <a:t>Frequency(Hz)</a:t>
            </a:r>
            <a:endParaRPr b="1">
              <a:latin typeface="Calibri"/>
              <a:ea typeface="Calibri"/>
              <a:cs typeface="Calibri"/>
              <a:sym typeface="Calibri"/>
            </a:endParaRPr>
          </a:p>
        </p:txBody>
      </p:sp>
      <p:sp>
        <p:nvSpPr>
          <p:cNvPr id="241" name="Google Shape;241;p25"/>
          <p:cNvSpPr txBox="1"/>
          <p:nvPr/>
        </p:nvSpPr>
        <p:spPr>
          <a:xfrm rot="-5400000">
            <a:off x="3531650" y="2080525"/>
            <a:ext cx="1996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Calibri"/>
                <a:ea typeface="Calibri"/>
                <a:cs typeface="Calibri"/>
                <a:sym typeface="Calibri"/>
              </a:rPr>
              <a:t>Magnititude</a:t>
            </a:r>
            <a:endParaRPr b="1">
              <a:latin typeface="Calibri"/>
              <a:ea typeface="Calibri"/>
              <a:cs typeface="Calibri"/>
              <a:sym typeface="Calibri"/>
            </a:endParaRPr>
          </a:p>
        </p:txBody>
      </p:sp>
      <p:sp>
        <p:nvSpPr>
          <p:cNvPr id="242" name="Google Shape;242;p25"/>
          <p:cNvSpPr txBox="1"/>
          <p:nvPr/>
        </p:nvSpPr>
        <p:spPr>
          <a:xfrm>
            <a:off x="4944575" y="928175"/>
            <a:ext cx="4212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6"/>
          <p:cNvSpPr txBox="1"/>
          <p:nvPr>
            <p:ph idx="12" type="sldNum"/>
          </p:nvPr>
        </p:nvSpPr>
        <p:spPr>
          <a:xfrm>
            <a:off x="8583600" y="487799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249" name="Google Shape;249;p26"/>
          <p:cNvSpPr txBox="1"/>
          <p:nvPr/>
        </p:nvSpPr>
        <p:spPr>
          <a:xfrm>
            <a:off x="104944" y="43275"/>
            <a:ext cx="50946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RQ2. Modeling Design </a:t>
            </a:r>
            <a:endParaRPr b="1" sz="1100"/>
          </a:p>
        </p:txBody>
      </p:sp>
      <p:sp>
        <p:nvSpPr>
          <p:cNvPr id="250" name="Google Shape;250;p26"/>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251" name="Google Shape;251;p26"/>
          <p:cNvPicPr preferRelativeResize="0"/>
          <p:nvPr/>
        </p:nvPicPr>
        <p:blipFill>
          <a:blip r:embed="rId3">
            <a:alphaModFix/>
          </a:blip>
          <a:stretch>
            <a:fillRect/>
          </a:stretch>
        </p:blipFill>
        <p:spPr>
          <a:xfrm>
            <a:off x="0" y="4625050"/>
            <a:ext cx="8875223" cy="526850"/>
          </a:xfrm>
          <a:prstGeom prst="rect">
            <a:avLst/>
          </a:prstGeom>
          <a:noFill/>
          <a:ln>
            <a:noFill/>
          </a:ln>
        </p:spPr>
      </p:pic>
      <p:pic>
        <p:nvPicPr>
          <p:cNvPr id="252" name="Google Shape;252;p26"/>
          <p:cNvPicPr preferRelativeResize="0"/>
          <p:nvPr/>
        </p:nvPicPr>
        <p:blipFill>
          <a:blip r:embed="rId4">
            <a:alphaModFix/>
          </a:blip>
          <a:stretch>
            <a:fillRect/>
          </a:stretch>
        </p:blipFill>
        <p:spPr>
          <a:xfrm>
            <a:off x="3027125" y="599375"/>
            <a:ext cx="5927375" cy="3944749"/>
          </a:xfrm>
          <a:prstGeom prst="rect">
            <a:avLst/>
          </a:prstGeom>
          <a:noFill/>
          <a:ln>
            <a:noFill/>
          </a:ln>
        </p:spPr>
      </p:pic>
      <p:sp>
        <p:nvSpPr>
          <p:cNvPr id="253" name="Google Shape;253;p26"/>
          <p:cNvSpPr txBox="1"/>
          <p:nvPr/>
        </p:nvSpPr>
        <p:spPr>
          <a:xfrm>
            <a:off x="104950" y="1041950"/>
            <a:ext cx="20175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800">
                <a:solidFill>
                  <a:schemeClr val="dk1"/>
                </a:solidFill>
              </a:rPr>
              <a:t>Model Selection:</a:t>
            </a:r>
            <a:endParaRPr b="1" sz="1800">
              <a:solidFill>
                <a:schemeClr val="dk1"/>
              </a:solidFill>
            </a:endParaRPr>
          </a:p>
          <a:p>
            <a:pPr indent="-330200" lvl="0" marL="457200" rtl="0" algn="l">
              <a:spcBef>
                <a:spcPts val="0"/>
              </a:spcBef>
              <a:spcAft>
                <a:spcPts val="0"/>
              </a:spcAft>
              <a:buClr>
                <a:schemeClr val="dk1"/>
              </a:buClr>
              <a:buSzPts val="1600"/>
              <a:buAutoNum type="arabicPeriod"/>
            </a:pPr>
            <a:r>
              <a:rPr lang="zh-CN" sz="1600">
                <a:solidFill>
                  <a:schemeClr val="dk1"/>
                </a:solidFill>
              </a:rPr>
              <a:t>LSTM</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zh-CN" sz="1600">
                <a:solidFill>
                  <a:schemeClr val="dk1"/>
                </a:solidFill>
              </a:rPr>
              <a:t>Transformer</a:t>
            </a:r>
            <a:r>
              <a:rPr b="1" lang="zh-CN" sz="1800">
                <a:solidFill>
                  <a:schemeClr val="dk1"/>
                </a:solidFill>
              </a:rPr>
              <a:t> </a:t>
            </a:r>
            <a:endParaRPr/>
          </a:p>
        </p:txBody>
      </p:sp>
      <p:sp>
        <p:nvSpPr>
          <p:cNvPr id="254" name="Google Shape;254;p26"/>
          <p:cNvSpPr txBox="1"/>
          <p:nvPr/>
        </p:nvSpPr>
        <p:spPr>
          <a:xfrm>
            <a:off x="0" y="2281550"/>
            <a:ext cx="3027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800">
                <a:solidFill>
                  <a:schemeClr val="dk1"/>
                </a:solidFill>
              </a:rPr>
              <a:t> Key Reasons:</a:t>
            </a:r>
            <a:endParaRPr sz="1500">
              <a:solidFill>
                <a:schemeClr val="dk1"/>
              </a:solidFill>
            </a:endParaRPr>
          </a:p>
          <a:p>
            <a:pPr indent="-342900" lvl="0" marL="457200" rtl="0" algn="l">
              <a:spcBef>
                <a:spcPts val="0"/>
              </a:spcBef>
              <a:spcAft>
                <a:spcPts val="0"/>
              </a:spcAft>
              <a:buSzPts val="1800"/>
              <a:buChar char="●"/>
            </a:pPr>
            <a:r>
              <a:rPr lang="zh-CN" sz="1500">
                <a:solidFill>
                  <a:schemeClr val="dk1"/>
                </a:solidFill>
              </a:rPr>
              <a:t>Temporal Dependencies</a:t>
            </a:r>
            <a:endParaRPr sz="1500">
              <a:solidFill>
                <a:schemeClr val="dk1"/>
              </a:solidFill>
            </a:endParaRPr>
          </a:p>
          <a:p>
            <a:pPr indent="-342900" lvl="0" marL="457200" rtl="0" algn="l">
              <a:spcBef>
                <a:spcPts val="0"/>
              </a:spcBef>
              <a:spcAft>
                <a:spcPts val="0"/>
              </a:spcAft>
              <a:buSzPts val="1800"/>
              <a:buChar char="●"/>
            </a:pPr>
            <a:r>
              <a:rPr lang="zh-CN" sz="1500">
                <a:solidFill>
                  <a:schemeClr val="dk1"/>
                </a:solidFill>
              </a:rPr>
              <a:t>Complexity of Relationships</a:t>
            </a:r>
            <a:endParaRPr sz="1500">
              <a:solidFill>
                <a:schemeClr val="dk1"/>
              </a:solidFill>
            </a:endParaRPr>
          </a:p>
          <a:p>
            <a:pPr indent="-342900" lvl="0" marL="457200" rtl="0" algn="l">
              <a:spcBef>
                <a:spcPts val="0"/>
              </a:spcBef>
              <a:spcAft>
                <a:spcPts val="0"/>
              </a:spcAft>
              <a:buSzPts val="1800"/>
              <a:buChar char="●"/>
            </a:pPr>
            <a:r>
              <a:rPr lang="zh-CN" sz="1500">
                <a:solidFill>
                  <a:schemeClr val="dk1"/>
                </a:solidFill>
              </a:rPr>
              <a:t>Scalability</a:t>
            </a:r>
            <a:endParaRPr sz="1500">
              <a:solidFill>
                <a:schemeClr val="dk1"/>
              </a:solidFill>
            </a:endParaRPr>
          </a:p>
          <a:p>
            <a:pPr indent="-342900" lvl="0" marL="457200" rtl="0" algn="l">
              <a:spcBef>
                <a:spcPts val="0"/>
              </a:spcBef>
              <a:spcAft>
                <a:spcPts val="0"/>
              </a:spcAft>
              <a:buSzPts val="1800"/>
              <a:buChar char="●"/>
            </a:pPr>
            <a:r>
              <a:rPr lang="zh-CN" sz="1500">
                <a:solidFill>
                  <a:schemeClr val="dk1"/>
                </a:solidFill>
              </a:rPr>
              <a:t>Complementary Strengths</a:t>
            </a:r>
            <a:endParaRPr sz="1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idx="12" type="sldNum"/>
          </p:nvPr>
        </p:nvSpPr>
        <p:spPr>
          <a:xfrm>
            <a:off x="8583600" y="486959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261" name="Google Shape;261;p27"/>
          <p:cNvSpPr txBox="1"/>
          <p:nvPr/>
        </p:nvSpPr>
        <p:spPr>
          <a:xfrm>
            <a:off x="43294" y="0"/>
            <a:ext cx="50946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RQ2. Experiment Design </a:t>
            </a:r>
            <a:endParaRPr b="1" sz="1100"/>
          </a:p>
        </p:txBody>
      </p:sp>
      <p:sp>
        <p:nvSpPr>
          <p:cNvPr id="262" name="Google Shape;262;p27"/>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263" name="Google Shape;263;p27"/>
          <p:cNvPicPr preferRelativeResize="0"/>
          <p:nvPr/>
        </p:nvPicPr>
        <p:blipFill>
          <a:blip r:embed="rId3">
            <a:alphaModFix/>
          </a:blip>
          <a:stretch>
            <a:fillRect/>
          </a:stretch>
        </p:blipFill>
        <p:spPr>
          <a:xfrm>
            <a:off x="0" y="4625050"/>
            <a:ext cx="8857252" cy="526850"/>
          </a:xfrm>
          <a:prstGeom prst="rect">
            <a:avLst/>
          </a:prstGeom>
          <a:noFill/>
          <a:ln>
            <a:noFill/>
          </a:ln>
        </p:spPr>
      </p:pic>
      <p:sp>
        <p:nvSpPr>
          <p:cNvPr id="264" name="Google Shape;264;p27"/>
          <p:cNvSpPr txBox="1"/>
          <p:nvPr/>
        </p:nvSpPr>
        <p:spPr>
          <a:xfrm>
            <a:off x="4461475" y="629400"/>
            <a:ext cx="47976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000">
                <a:solidFill>
                  <a:schemeClr val="dk1"/>
                </a:solidFill>
              </a:rPr>
              <a:t>Evaluation Matrix:</a:t>
            </a:r>
            <a:r>
              <a:rPr lang="zh-CN"/>
              <a:t> </a:t>
            </a:r>
            <a:r>
              <a:rPr lang="zh-CN" sz="1600">
                <a:solidFill>
                  <a:schemeClr val="dk1"/>
                </a:solidFill>
              </a:rPr>
              <a:t>RMSE &amp; Relative Error</a:t>
            </a:r>
            <a:endParaRPr/>
          </a:p>
        </p:txBody>
      </p:sp>
      <p:sp>
        <p:nvSpPr>
          <p:cNvPr id="265" name="Google Shape;265;p27"/>
          <p:cNvSpPr txBox="1"/>
          <p:nvPr/>
        </p:nvSpPr>
        <p:spPr>
          <a:xfrm>
            <a:off x="132125" y="2260874"/>
            <a:ext cx="3568500" cy="22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CN" sz="2000">
                <a:solidFill>
                  <a:schemeClr val="dk1"/>
                </a:solidFill>
              </a:rPr>
              <a:t>Procedure:</a:t>
            </a:r>
            <a:endParaRPr b="1" sz="20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zh-CN" sz="1800">
                <a:solidFill>
                  <a:schemeClr val="dk1"/>
                </a:solidFill>
              </a:rPr>
              <a:t>Data Preprocessing </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zh-CN" sz="1800">
                <a:solidFill>
                  <a:schemeClr val="dk1"/>
                </a:solidFill>
              </a:rPr>
              <a:t>Model Building</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zh-CN" sz="1800">
                <a:solidFill>
                  <a:schemeClr val="dk1"/>
                </a:solidFill>
              </a:rPr>
              <a:t>Model Training</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zh-CN" sz="1800">
                <a:solidFill>
                  <a:schemeClr val="dk1"/>
                </a:solidFill>
              </a:rPr>
              <a:t>Model Evaluation</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zh-CN" sz="1800">
                <a:solidFill>
                  <a:schemeClr val="dk1"/>
                </a:solidFill>
              </a:rPr>
              <a:t>Hypeparamerter Tuning</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zh-CN" sz="1800">
                <a:solidFill>
                  <a:schemeClr val="dk1"/>
                </a:solidFill>
              </a:rPr>
              <a:t>Result Analysis</a:t>
            </a:r>
            <a:endParaRPr sz="1800">
              <a:solidFill>
                <a:schemeClr val="dk1"/>
              </a:solidFill>
            </a:endParaRPr>
          </a:p>
        </p:txBody>
      </p:sp>
      <p:sp>
        <p:nvSpPr>
          <p:cNvPr id="266" name="Google Shape;266;p27"/>
          <p:cNvSpPr txBox="1"/>
          <p:nvPr/>
        </p:nvSpPr>
        <p:spPr>
          <a:xfrm>
            <a:off x="0" y="1083300"/>
            <a:ext cx="5328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b="1" lang="zh-CN" sz="1600">
                <a:solidFill>
                  <a:schemeClr val="dk1"/>
                </a:solidFill>
              </a:rPr>
              <a:t>Data Source: </a:t>
            </a:r>
            <a:r>
              <a:rPr lang="zh-CN" sz="1600">
                <a:solidFill>
                  <a:schemeClr val="dk1"/>
                </a:solidFill>
              </a:rPr>
              <a:t>LISA system dataset</a:t>
            </a:r>
            <a:endParaRPr sz="1600">
              <a:solidFill>
                <a:schemeClr val="dk1"/>
              </a:solidFill>
            </a:endParaRPr>
          </a:p>
          <a:p>
            <a:pPr indent="-330200" lvl="0" marL="457200" rtl="0" algn="l">
              <a:spcBef>
                <a:spcPts val="0"/>
              </a:spcBef>
              <a:spcAft>
                <a:spcPts val="0"/>
              </a:spcAft>
              <a:buClr>
                <a:schemeClr val="dk1"/>
              </a:buClr>
              <a:buSzPts val="1600"/>
              <a:buChar char="●"/>
            </a:pPr>
            <a:r>
              <a:rPr b="1" lang="zh-CN" sz="1600">
                <a:solidFill>
                  <a:schemeClr val="dk1"/>
                </a:solidFill>
              </a:rPr>
              <a:t>Timeframes: </a:t>
            </a:r>
            <a:endParaRPr b="1" sz="1600">
              <a:solidFill>
                <a:schemeClr val="dk1"/>
              </a:solidFill>
            </a:endParaRPr>
          </a:p>
          <a:p>
            <a:pPr indent="0" lvl="0" marL="457200" rtl="0" algn="l">
              <a:spcBef>
                <a:spcPts val="0"/>
              </a:spcBef>
              <a:spcAft>
                <a:spcPts val="0"/>
              </a:spcAft>
              <a:buNone/>
            </a:pPr>
            <a:r>
              <a:rPr lang="zh-CN" sz="1600">
                <a:solidFill>
                  <a:schemeClr val="dk1"/>
                </a:solidFill>
              </a:rPr>
              <a:t>June 2022 - November 2022</a:t>
            </a:r>
            <a:endParaRPr sz="1600">
              <a:solidFill>
                <a:schemeClr val="dk1"/>
              </a:solidFill>
            </a:endParaRPr>
          </a:p>
          <a:p>
            <a:pPr indent="0" lvl="0" marL="457200" rtl="0" algn="l">
              <a:spcBef>
                <a:spcPts val="0"/>
              </a:spcBef>
              <a:spcAft>
                <a:spcPts val="0"/>
              </a:spcAft>
              <a:buNone/>
            </a:pPr>
            <a:r>
              <a:rPr lang="zh-CN" sz="1600">
                <a:solidFill>
                  <a:schemeClr val="dk1"/>
                </a:solidFill>
              </a:rPr>
              <a:t>January 2020 - August 2020</a:t>
            </a:r>
            <a:endParaRPr b="1" sz="1600">
              <a:solidFill>
                <a:schemeClr val="dk1"/>
              </a:solidFill>
            </a:endParaRPr>
          </a:p>
        </p:txBody>
      </p:sp>
      <p:sp>
        <p:nvSpPr>
          <p:cNvPr id="267" name="Google Shape;267;p27"/>
          <p:cNvSpPr txBox="1"/>
          <p:nvPr/>
        </p:nvSpPr>
        <p:spPr>
          <a:xfrm>
            <a:off x="132125" y="6465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000">
                <a:solidFill>
                  <a:schemeClr val="dk1"/>
                </a:solidFill>
              </a:rPr>
              <a:t>Setup:</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8"/>
          <p:cNvSpPr txBox="1"/>
          <p:nvPr>
            <p:ph idx="12" type="sldNum"/>
          </p:nvPr>
        </p:nvSpPr>
        <p:spPr>
          <a:xfrm>
            <a:off x="8583600" y="486959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274" name="Google Shape;274;p28"/>
          <p:cNvSpPr txBox="1"/>
          <p:nvPr/>
        </p:nvSpPr>
        <p:spPr>
          <a:xfrm>
            <a:off x="104952" y="43275"/>
            <a:ext cx="69156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RQ3. Experiment Results - Estimation </a:t>
            </a:r>
            <a:endParaRPr b="1" sz="1100"/>
          </a:p>
        </p:txBody>
      </p:sp>
      <p:sp>
        <p:nvSpPr>
          <p:cNvPr id="275" name="Google Shape;275;p28"/>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276" name="Google Shape;276;p28"/>
          <p:cNvPicPr preferRelativeResize="0"/>
          <p:nvPr/>
        </p:nvPicPr>
        <p:blipFill>
          <a:blip r:embed="rId3">
            <a:alphaModFix/>
          </a:blip>
          <a:stretch>
            <a:fillRect/>
          </a:stretch>
        </p:blipFill>
        <p:spPr>
          <a:xfrm>
            <a:off x="0" y="4625050"/>
            <a:ext cx="8884224" cy="526850"/>
          </a:xfrm>
          <a:prstGeom prst="rect">
            <a:avLst/>
          </a:prstGeom>
          <a:noFill/>
          <a:ln>
            <a:noFill/>
          </a:ln>
        </p:spPr>
      </p:pic>
      <p:pic>
        <p:nvPicPr>
          <p:cNvPr id="277" name="Google Shape;277;p28"/>
          <p:cNvPicPr preferRelativeResize="0"/>
          <p:nvPr/>
        </p:nvPicPr>
        <p:blipFill>
          <a:blip r:embed="rId4">
            <a:alphaModFix/>
          </a:blip>
          <a:stretch>
            <a:fillRect/>
          </a:stretch>
        </p:blipFill>
        <p:spPr>
          <a:xfrm>
            <a:off x="42250" y="1734775"/>
            <a:ext cx="3826175" cy="1276350"/>
          </a:xfrm>
          <a:prstGeom prst="rect">
            <a:avLst/>
          </a:prstGeom>
          <a:noFill/>
          <a:ln>
            <a:noFill/>
          </a:ln>
        </p:spPr>
      </p:pic>
      <p:pic>
        <p:nvPicPr>
          <p:cNvPr id="278" name="Google Shape;278;p28"/>
          <p:cNvPicPr preferRelativeResize="0"/>
          <p:nvPr/>
        </p:nvPicPr>
        <p:blipFill>
          <a:blip r:embed="rId5">
            <a:alphaModFix/>
          </a:blip>
          <a:stretch>
            <a:fillRect/>
          </a:stretch>
        </p:blipFill>
        <p:spPr>
          <a:xfrm>
            <a:off x="4074900" y="597675"/>
            <a:ext cx="4961851" cy="3188576"/>
          </a:xfrm>
          <a:prstGeom prst="rect">
            <a:avLst/>
          </a:prstGeom>
          <a:noFill/>
          <a:ln>
            <a:noFill/>
          </a:ln>
        </p:spPr>
      </p:pic>
      <p:sp>
        <p:nvSpPr>
          <p:cNvPr id="279" name="Google Shape;279;p28"/>
          <p:cNvSpPr txBox="1"/>
          <p:nvPr/>
        </p:nvSpPr>
        <p:spPr>
          <a:xfrm>
            <a:off x="4074900" y="3967375"/>
            <a:ext cx="5069100" cy="59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zh-CN" sz="1250">
                <a:solidFill>
                  <a:schemeClr val="dk1"/>
                </a:solidFill>
                <a:highlight>
                  <a:srgbClr val="FFFFFF"/>
                </a:highlight>
              </a:rPr>
              <a:t>Snippet comparison of Power Usage Estimations: Baseline, LSTM, and Transformer Models</a:t>
            </a:r>
            <a:endParaRPr i="1" sz="1250">
              <a:solidFill>
                <a:schemeClr val="dk1"/>
              </a:solidFill>
              <a:highlight>
                <a:srgbClr val="FFFFFF"/>
              </a:highlight>
            </a:endParaRPr>
          </a:p>
        </p:txBody>
      </p:sp>
      <p:sp>
        <p:nvSpPr>
          <p:cNvPr id="280" name="Google Shape;280;p28"/>
          <p:cNvSpPr txBox="1"/>
          <p:nvPr/>
        </p:nvSpPr>
        <p:spPr>
          <a:xfrm>
            <a:off x="4312050" y="3630538"/>
            <a:ext cx="4724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Calibri"/>
                <a:ea typeface="Calibri"/>
                <a:cs typeface="Calibri"/>
                <a:sym typeface="Calibri"/>
              </a:rPr>
              <a:t>lags(30s/unit)</a:t>
            </a:r>
            <a:endParaRPr b="1">
              <a:latin typeface="Calibri"/>
              <a:ea typeface="Calibri"/>
              <a:cs typeface="Calibri"/>
              <a:sym typeface="Calibri"/>
            </a:endParaRPr>
          </a:p>
        </p:txBody>
      </p:sp>
      <p:sp>
        <p:nvSpPr>
          <p:cNvPr id="281" name="Google Shape;281;p28"/>
          <p:cNvSpPr txBox="1"/>
          <p:nvPr/>
        </p:nvSpPr>
        <p:spPr>
          <a:xfrm rot="-5400000">
            <a:off x="2534925" y="1931171"/>
            <a:ext cx="3067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latin typeface="Calibri"/>
                <a:ea typeface="Calibri"/>
                <a:cs typeface="Calibri"/>
                <a:sym typeface="Calibri"/>
              </a:rPr>
              <a:t>Power Usage(W)</a:t>
            </a:r>
            <a:endParaRPr b="1">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idx="12" type="sldNum"/>
          </p:nvPr>
        </p:nvSpPr>
        <p:spPr>
          <a:xfrm>
            <a:off x="8583600" y="487799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288" name="Google Shape;288;p29"/>
          <p:cNvSpPr txBox="1"/>
          <p:nvPr/>
        </p:nvSpPr>
        <p:spPr>
          <a:xfrm>
            <a:off x="104950" y="43275"/>
            <a:ext cx="90972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RQ3. Experiment Results - Prediction(4 steps) </a:t>
            </a:r>
            <a:endParaRPr b="1" sz="3300"/>
          </a:p>
        </p:txBody>
      </p:sp>
      <p:sp>
        <p:nvSpPr>
          <p:cNvPr id="289" name="Google Shape;289;p29"/>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290" name="Google Shape;290;p29"/>
          <p:cNvPicPr preferRelativeResize="0"/>
          <p:nvPr/>
        </p:nvPicPr>
        <p:blipFill>
          <a:blip r:embed="rId3">
            <a:alphaModFix/>
          </a:blip>
          <a:stretch>
            <a:fillRect/>
          </a:stretch>
        </p:blipFill>
        <p:spPr>
          <a:xfrm>
            <a:off x="0" y="4625050"/>
            <a:ext cx="8875223" cy="526850"/>
          </a:xfrm>
          <a:prstGeom prst="rect">
            <a:avLst/>
          </a:prstGeom>
          <a:noFill/>
          <a:ln>
            <a:noFill/>
          </a:ln>
        </p:spPr>
      </p:pic>
      <p:pic>
        <p:nvPicPr>
          <p:cNvPr id="291" name="Google Shape;291;p29"/>
          <p:cNvPicPr preferRelativeResize="0"/>
          <p:nvPr/>
        </p:nvPicPr>
        <p:blipFill>
          <a:blip r:embed="rId4">
            <a:alphaModFix/>
          </a:blip>
          <a:stretch>
            <a:fillRect/>
          </a:stretch>
        </p:blipFill>
        <p:spPr>
          <a:xfrm>
            <a:off x="1237275" y="652168"/>
            <a:ext cx="6008150" cy="1059332"/>
          </a:xfrm>
          <a:prstGeom prst="rect">
            <a:avLst/>
          </a:prstGeom>
          <a:noFill/>
          <a:ln>
            <a:noFill/>
          </a:ln>
        </p:spPr>
      </p:pic>
      <p:pic>
        <p:nvPicPr>
          <p:cNvPr id="292" name="Google Shape;292;p29"/>
          <p:cNvPicPr preferRelativeResize="0"/>
          <p:nvPr/>
        </p:nvPicPr>
        <p:blipFill>
          <a:blip r:embed="rId5">
            <a:alphaModFix/>
          </a:blip>
          <a:stretch>
            <a:fillRect/>
          </a:stretch>
        </p:blipFill>
        <p:spPr>
          <a:xfrm>
            <a:off x="993075" y="1977949"/>
            <a:ext cx="2485857" cy="2380650"/>
          </a:xfrm>
          <a:prstGeom prst="rect">
            <a:avLst/>
          </a:prstGeom>
          <a:noFill/>
          <a:ln>
            <a:noFill/>
          </a:ln>
        </p:spPr>
      </p:pic>
      <p:pic>
        <p:nvPicPr>
          <p:cNvPr id="293" name="Google Shape;293;p29"/>
          <p:cNvPicPr preferRelativeResize="0"/>
          <p:nvPr/>
        </p:nvPicPr>
        <p:blipFill>
          <a:blip r:embed="rId6">
            <a:alphaModFix/>
          </a:blip>
          <a:stretch>
            <a:fillRect/>
          </a:stretch>
        </p:blipFill>
        <p:spPr>
          <a:xfrm>
            <a:off x="5091238" y="1947711"/>
            <a:ext cx="2422738" cy="2380650"/>
          </a:xfrm>
          <a:prstGeom prst="rect">
            <a:avLst/>
          </a:prstGeom>
          <a:noFill/>
          <a:ln>
            <a:noFill/>
          </a:ln>
        </p:spPr>
      </p:pic>
      <p:sp>
        <p:nvSpPr>
          <p:cNvPr id="294" name="Google Shape;294;p29"/>
          <p:cNvSpPr txBox="1"/>
          <p:nvPr/>
        </p:nvSpPr>
        <p:spPr>
          <a:xfrm>
            <a:off x="5886713" y="1654225"/>
            <a:ext cx="9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t>LSTM</a:t>
            </a:r>
            <a:endParaRPr b="1"/>
          </a:p>
        </p:txBody>
      </p:sp>
      <p:sp>
        <p:nvSpPr>
          <p:cNvPr id="295" name="Google Shape;295;p29"/>
          <p:cNvSpPr txBox="1"/>
          <p:nvPr/>
        </p:nvSpPr>
        <p:spPr>
          <a:xfrm>
            <a:off x="1523232" y="1654225"/>
            <a:ext cx="14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t>Transformer</a:t>
            </a:r>
            <a:endParaRPr b="1"/>
          </a:p>
        </p:txBody>
      </p:sp>
      <p:sp>
        <p:nvSpPr>
          <p:cNvPr id="296" name="Google Shape;296;p29"/>
          <p:cNvSpPr txBox="1"/>
          <p:nvPr/>
        </p:nvSpPr>
        <p:spPr>
          <a:xfrm>
            <a:off x="1237275" y="4179575"/>
            <a:ext cx="1797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t>Actual Values</a:t>
            </a:r>
            <a:endParaRPr/>
          </a:p>
        </p:txBody>
      </p:sp>
      <p:sp>
        <p:nvSpPr>
          <p:cNvPr id="297" name="Google Shape;297;p29"/>
          <p:cNvSpPr txBox="1"/>
          <p:nvPr/>
        </p:nvSpPr>
        <p:spPr>
          <a:xfrm>
            <a:off x="5285300" y="4153875"/>
            <a:ext cx="1797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t>Actual Values</a:t>
            </a:r>
            <a:endParaRPr/>
          </a:p>
        </p:txBody>
      </p:sp>
      <p:sp>
        <p:nvSpPr>
          <p:cNvPr id="298" name="Google Shape;298;p29"/>
          <p:cNvSpPr txBox="1"/>
          <p:nvPr/>
        </p:nvSpPr>
        <p:spPr>
          <a:xfrm rot="-5400000">
            <a:off x="138225" y="2915350"/>
            <a:ext cx="1797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t>Predicted Values</a:t>
            </a:r>
            <a:endParaRPr/>
          </a:p>
        </p:txBody>
      </p:sp>
      <p:sp>
        <p:nvSpPr>
          <p:cNvPr id="299" name="Google Shape;299;p29"/>
          <p:cNvSpPr txBox="1"/>
          <p:nvPr/>
        </p:nvSpPr>
        <p:spPr>
          <a:xfrm rot="-5400000">
            <a:off x="4055450" y="2834775"/>
            <a:ext cx="2059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t>Predicted Values</a:t>
            </a:r>
            <a:endParaRPr/>
          </a:p>
        </p:txBody>
      </p:sp>
      <p:sp>
        <p:nvSpPr>
          <p:cNvPr id="300" name="Google Shape;300;p29"/>
          <p:cNvSpPr txBox="1"/>
          <p:nvPr/>
        </p:nvSpPr>
        <p:spPr>
          <a:xfrm rot="-5400000">
            <a:off x="2220375" y="2952150"/>
            <a:ext cx="2603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zh-CN">
                <a:solidFill>
                  <a:schemeClr val="dk1"/>
                </a:solidFill>
              </a:rPr>
              <a:t>Density</a:t>
            </a:r>
            <a:endParaRPr i="1">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ph idx="12" type="sldNum"/>
          </p:nvPr>
        </p:nvSpPr>
        <p:spPr>
          <a:xfrm>
            <a:off x="8583600" y="486959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307" name="Google Shape;307;p30"/>
          <p:cNvSpPr txBox="1"/>
          <p:nvPr/>
        </p:nvSpPr>
        <p:spPr>
          <a:xfrm>
            <a:off x="104950" y="0"/>
            <a:ext cx="10192500" cy="569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2800">
                <a:solidFill>
                  <a:schemeClr val="dk1"/>
                </a:solidFill>
                <a:latin typeface="Calibri"/>
                <a:ea typeface="Calibri"/>
                <a:cs typeface="Calibri"/>
                <a:sym typeface="Calibri"/>
              </a:rPr>
              <a:t>RQ3. Experiment Results - Different Prediction Time Steps </a:t>
            </a:r>
            <a:endParaRPr b="1" sz="2800"/>
          </a:p>
        </p:txBody>
      </p:sp>
      <p:sp>
        <p:nvSpPr>
          <p:cNvPr id="308" name="Google Shape;308;p30"/>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309" name="Google Shape;309;p30"/>
          <p:cNvPicPr preferRelativeResize="0"/>
          <p:nvPr/>
        </p:nvPicPr>
        <p:blipFill>
          <a:blip r:embed="rId3">
            <a:alphaModFix/>
          </a:blip>
          <a:stretch>
            <a:fillRect/>
          </a:stretch>
        </p:blipFill>
        <p:spPr>
          <a:xfrm>
            <a:off x="0" y="4625050"/>
            <a:ext cx="8852352" cy="526850"/>
          </a:xfrm>
          <a:prstGeom prst="rect">
            <a:avLst/>
          </a:prstGeom>
          <a:noFill/>
          <a:ln>
            <a:noFill/>
          </a:ln>
        </p:spPr>
      </p:pic>
      <p:pic>
        <p:nvPicPr>
          <p:cNvPr id="310" name="Google Shape;310;p30"/>
          <p:cNvPicPr preferRelativeResize="0"/>
          <p:nvPr/>
        </p:nvPicPr>
        <p:blipFill>
          <a:blip r:embed="rId4">
            <a:alphaModFix/>
          </a:blip>
          <a:stretch>
            <a:fillRect/>
          </a:stretch>
        </p:blipFill>
        <p:spPr>
          <a:xfrm>
            <a:off x="1567350" y="632675"/>
            <a:ext cx="5822601" cy="3443699"/>
          </a:xfrm>
          <a:prstGeom prst="rect">
            <a:avLst/>
          </a:prstGeom>
          <a:noFill/>
          <a:ln>
            <a:noFill/>
          </a:ln>
        </p:spPr>
      </p:pic>
      <p:sp>
        <p:nvSpPr>
          <p:cNvPr id="311" name="Google Shape;311;p30"/>
          <p:cNvSpPr txBox="1"/>
          <p:nvPr/>
        </p:nvSpPr>
        <p:spPr>
          <a:xfrm>
            <a:off x="1973450" y="4076363"/>
            <a:ext cx="5377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t>Prediction Lags(30s/unit)</a:t>
            </a:r>
            <a:endParaRPr b="1"/>
          </a:p>
        </p:txBody>
      </p:sp>
      <p:sp>
        <p:nvSpPr>
          <p:cNvPr id="312" name="Google Shape;312;p30"/>
          <p:cNvSpPr txBox="1"/>
          <p:nvPr/>
        </p:nvSpPr>
        <p:spPr>
          <a:xfrm rot="-5401289">
            <a:off x="-181392" y="2154425"/>
            <a:ext cx="3199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a:t>RMSE</a:t>
            </a:r>
            <a:endParaRPr b="1"/>
          </a:p>
        </p:txBody>
      </p:sp>
      <p:sp>
        <p:nvSpPr>
          <p:cNvPr id="313" name="Google Shape;313;p30"/>
          <p:cNvSpPr txBox="1"/>
          <p:nvPr/>
        </p:nvSpPr>
        <p:spPr>
          <a:xfrm flipH="1">
            <a:off x="1949300" y="3750425"/>
            <a:ext cx="5425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t> 0                50              100            150           200            250</a:t>
            </a:r>
            <a:endParaRPr/>
          </a:p>
        </p:txBody>
      </p:sp>
      <p:sp>
        <p:nvSpPr>
          <p:cNvPr id="314" name="Google Shape;314;p30"/>
          <p:cNvSpPr txBox="1"/>
          <p:nvPr/>
        </p:nvSpPr>
        <p:spPr>
          <a:xfrm flipH="1" rot="-5400000">
            <a:off x="308450" y="1953100"/>
            <a:ext cx="2881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t>10    12    14    16     18    20</a:t>
            </a:r>
            <a:endParaRPr/>
          </a:p>
        </p:txBody>
      </p:sp>
      <p:sp>
        <p:nvSpPr>
          <p:cNvPr id="315" name="Google Shape;315;p30"/>
          <p:cNvSpPr/>
          <p:nvPr/>
        </p:nvSpPr>
        <p:spPr>
          <a:xfrm>
            <a:off x="2030325" y="776025"/>
            <a:ext cx="1362600" cy="56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idx="12" type="sldNum"/>
          </p:nvPr>
        </p:nvSpPr>
        <p:spPr>
          <a:xfrm>
            <a:off x="8583600" y="486959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322" name="Google Shape;322;p31"/>
          <p:cNvSpPr txBox="1"/>
          <p:nvPr/>
        </p:nvSpPr>
        <p:spPr>
          <a:xfrm>
            <a:off x="104949" y="43275"/>
            <a:ext cx="87474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RQ3. Empirical Model Comparison – Synthesis</a:t>
            </a:r>
            <a:endParaRPr b="1" sz="1100"/>
          </a:p>
        </p:txBody>
      </p:sp>
      <p:sp>
        <p:nvSpPr>
          <p:cNvPr id="323" name="Google Shape;323;p31"/>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324" name="Google Shape;324;p31"/>
          <p:cNvPicPr preferRelativeResize="0"/>
          <p:nvPr/>
        </p:nvPicPr>
        <p:blipFill>
          <a:blip r:embed="rId3">
            <a:alphaModFix/>
          </a:blip>
          <a:stretch>
            <a:fillRect/>
          </a:stretch>
        </p:blipFill>
        <p:spPr>
          <a:xfrm>
            <a:off x="0" y="4625050"/>
            <a:ext cx="8852352" cy="526850"/>
          </a:xfrm>
          <a:prstGeom prst="rect">
            <a:avLst/>
          </a:prstGeom>
          <a:noFill/>
          <a:ln>
            <a:noFill/>
          </a:ln>
        </p:spPr>
      </p:pic>
      <p:pic>
        <p:nvPicPr>
          <p:cNvPr id="325" name="Google Shape;325;p31"/>
          <p:cNvPicPr preferRelativeResize="0"/>
          <p:nvPr/>
        </p:nvPicPr>
        <p:blipFill rotWithShape="1">
          <a:blip r:embed="rId4">
            <a:alphaModFix/>
          </a:blip>
          <a:srcRect b="13096" l="0" r="0" t="0"/>
          <a:stretch/>
        </p:blipFill>
        <p:spPr>
          <a:xfrm>
            <a:off x="195350" y="812075"/>
            <a:ext cx="8229600" cy="2102525"/>
          </a:xfrm>
          <a:prstGeom prst="rect">
            <a:avLst/>
          </a:prstGeom>
          <a:noFill/>
          <a:ln>
            <a:noFill/>
          </a:ln>
        </p:spPr>
      </p:pic>
      <p:sp>
        <p:nvSpPr>
          <p:cNvPr id="326" name="Google Shape;326;p31"/>
          <p:cNvSpPr txBox="1"/>
          <p:nvPr/>
        </p:nvSpPr>
        <p:spPr>
          <a:xfrm>
            <a:off x="104950" y="3177725"/>
            <a:ext cx="4265100" cy="10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solidFill>
                  <a:schemeClr val="dk1"/>
                </a:solidFill>
              </a:rPr>
              <a:t>Transformer:</a:t>
            </a:r>
            <a:r>
              <a:rPr lang="zh-CN"/>
              <a:t> </a:t>
            </a:r>
            <a:endParaRPr/>
          </a:p>
          <a:p>
            <a:pPr indent="-330200" lvl="0" marL="457200" rtl="0" algn="l">
              <a:lnSpc>
                <a:spcPct val="115000"/>
              </a:lnSpc>
              <a:spcBef>
                <a:spcPts val="0"/>
              </a:spcBef>
              <a:spcAft>
                <a:spcPts val="0"/>
              </a:spcAft>
              <a:buClr>
                <a:schemeClr val="dk1"/>
              </a:buClr>
              <a:buSzPts val="1600"/>
              <a:buChar char="●"/>
            </a:pPr>
            <a:r>
              <a:rPr lang="zh-CN" sz="1600">
                <a:solidFill>
                  <a:schemeClr val="dk1"/>
                </a:solidFill>
              </a:rPr>
              <a:t>Effective self-attention mechanism and captures longer dependencies. Suited for extended predictions.</a:t>
            </a:r>
            <a:endParaRPr sz="1200"/>
          </a:p>
        </p:txBody>
      </p:sp>
      <p:sp>
        <p:nvSpPr>
          <p:cNvPr id="327" name="Google Shape;327;p31"/>
          <p:cNvSpPr txBox="1"/>
          <p:nvPr/>
        </p:nvSpPr>
        <p:spPr>
          <a:xfrm>
            <a:off x="4446475" y="3177725"/>
            <a:ext cx="4265100" cy="10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solidFill>
                  <a:schemeClr val="dk1"/>
                </a:solidFill>
              </a:rPr>
              <a:t>LSTM:</a:t>
            </a:r>
            <a:r>
              <a:rPr lang="zh-CN"/>
              <a:t> </a:t>
            </a:r>
            <a:endParaRPr/>
          </a:p>
          <a:p>
            <a:pPr indent="-330200" lvl="0" marL="457200" rtl="0" algn="l">
              <a:lnSpc>
                <a:spcPct val="115000"/>
              </a:lnSpc>
              <a:spcBef>
                <a:spcPts val="0"/>
              </a:spcBef>
              <a:spcAft>
                <a:spcPts val="0"/>
              </a:spcAft>
              <a:buClr>
                <a:schemeClr val="dk1"/>
              </a:buClr>
              <a:buSzPts val="1600"/>
              <a:buChar char="●"/>
            </a:pPr>
            <a:r>
              <a:rPr lang="zh-CN" sz="1600">
                <a:solidFill>
                  <a:schemeClr val="dk1"/>
                </a:solidFill>
              </a:rPr>
              <a:t>Consistent performance. Suited for continual retraining without loss of robustness</a:t>
            </a:r>
            <a:endParaRPr sz="1600">
              <a:solidFill>
                <a:schemeClr val="dk1"/>
              </a:solidFill>
            </a:endParaRPr>
          </a:p>
        </p:txBody>
      </p:sp>
      <p:sp>
        <p:nvSpPr>
          <p:cNvPr id="328" name="Google Shape;328;p31"/>
          <p:cNvSpPr txBox="1"/>
          <p:nvPr/>
        </p:nvSpPr>
        <p:spPr>
          <a:xfrm>
            <a:off x="252675" y="2671000"/>
            <a:ext cx="81393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2"/>
          <p:cNvSpPr txBox="1"/>
          <p:nvPr>
            <p:ph type="title"/>
          </p:nvPr>
        </p:nvSpPr>
        <p:spPr>
          <a:xfrm>
            <a:off x="48038" y="-11"/>
            <a:ext cx="8952000" cy="585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zh-CN"/>
              <a:t>Contributions &amp; Future Work</a:t>
            </a:r>
            <a:endParaRPr b="1">
              <a:solidFill>
                <a:srgbClr val="FF0000"/>
              </a:solidFill>
            </a:endParaRPr>
          </a:p>
        </p:txBody>
      </p:sp>
      <p:sp>
        <p:nvSpPr>
          <p:cNvPr id="335" name="Google Shape;335;p32"/>
          <p:cNvSpPr txBox="1"/>
          <p:nvPr>
            <p:ph idx="12" type="sldNum"/>
          </p:nvPr>
        </p:nvSpPr>
        <p:spPr>
          <a:xfrm>
            <a:off x="8583600" y="486959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336" name="Google Shape;336;p32"/>
          <p:cNvSpPr txBox="1"/>
          <p:nvPr/>
        </p:nvSpPr>
        <p:spPr>
          <a:xfrm>
            <a:off x="153655" y="796767"/>
            <a:ext cx="78279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100"/>
          </a:p>
        </p:txBody>
      </p:sp>
      <p:sp>
        <p:nvSpPr>
          <p:cNvPr id="337" name="Google Shape;337;p32"/>
          <p:cNvSpPr txBox="1"/>
          <p:nvPr/>
        </p:nvSpPr>
        <p:spPr>
          <a:xfrm>
            <a:off x="0" y="434275"/>
            <a:ext cx="9144000" cy="4233000"/>
          </a:xfrm>
          <a:prstGeom prst="rect">
            <a:avLst/>
          </a:prstGeom>
          <a:noFill/>
          <a:ln>
            <a:noFill/>
          </a:ln>
        </p:spPr>
        <p:txBody>
          <a:bodyPr anchorCtr="0" anchor="t" bIns="68575" lIns="68575" spcFirstLastPara="1" rIns="68575" wrap="square" tIns="68575">
            <a:spAutoFit/>
          </a:bodyPr>
          <a:lstStyle/>
          <a:p>
            <a:pPr indent="-254000" lvl="0" marL="342900" rtl="0" algn="l">
              <a:lnSpc>
                <a:spcPct val="100000"/>
              </a:lnSpc>
              <a:spcBef>
                <a:spcPts val="0"/>
              </a:spcBef>
              <a:spcAft>
                <a:spcPts val="0"/>
              </a:spcAft>
              <a:buClr>
                <a:schemeClr val="dk1"/>
              </a:buClr>
              <a:buSzPts val="1400"/>
              <a:buChar char="●"/>
            </a:pPr>
            <a:r>
              <a:rPr b="1" i="1" lang="zh-CN">
                <a:solidFill>
                  <a:schemeClr val="dk1"/>
                </a:solidFill>
                <a:highlight>
                  <a:schemeClr val="lt1"/>
                </a:highlight>
                <a:latin typeface="Calibri"/>
                <a:ea typeface="Calibri"/>
                <a:cs typeface="Calibri"/>
                <a:sym typeface="Calibri"/>
              </a:rPr>
              <a:t>RQ1:</a:t>
            </a:r>
            <a:r>
              <a:rPr i="1" lang="zh-CN">
                <a:solidFill>
                  <a:schemeClr val="dk1"/>
                </a:solidFill>
                <a:highlight>
                  <a:schemeClr val="lt1"/>
                </a:highlight>
                <a:latin typeface="Calibri"/>
                <a:ea typeface="Calibri"/>
                <a:cs typeface="Calibri"/>
                <a:sym typeface="Calibri"/>
              </a:rPr>
              <a:t> How to Characterize and Analyse Resource and Energy?</a:t>
            </a:r>
            <a:endParaRPr i="1">
              <a:solidFill>
                <a:schemeClr val="dk1"/>
              </a:solidFill>
              <a:highlight>
                <a:srgbClr val="FFFFFF"/>
              </a:highlight>
              <a:latin typeface="Calibri"/>
              <a:ea typeface="Calibri"/>
              <a:cs typeface="Calibri"/>
              <a:sym typeface="Calibri"/>
            </a:endParaRPr>
          </a:p>
          <a:p>
            <a:pPr indent="0" lvl="0" marL="342900" rtl="0" algn="l">
              <a:lnSpc>
                <a:spcPct val="100000"/>
              </a:lnSpc>
              <a:spcBef>
                <a:spcPts val="0"/>
              </a:spcBef>
              <a:spcAft>
                <a:spcPts val="0"/>
              </a:spcAft>
              <a:buNone/>
            </a:pPr>
            <a:r>
              <a:rPr b="1" lang="zh-CN">
                <a:solidFill>
                  <a:schemeClr val="dk1"/>
                </a:solidFill>
                <a:latin typeface="Calibri"/>
                <a:ea typeface="Calibri"/>
                <a:cs typeface="Calibri"/>
                <a:sym typeface="Calibri"/>
              </a:rPr>
              <a:t>C1. </a:t>
            </a:r>
            <a:r>
              <a:rPr b="1" lang="zh-CN">
                <a:solidFill>
                  <a:schemeClr val="dk1"/>
                </a:solidFill>
                <a:highlight>
                  <a:srgbClr val="FFFFFF"/>
                </a:highlight>
                <a:latin typeface="Calibri"/>
                <a:ea typeface="Calibri"/>
                <a:cs typeface="Calibri"/>
                <a:sym typeface="Calibri"/>
              </a:rPr>
              <a:t>Comprehensive characterization and analysis</a:t>
            </a:r>
            <a:r>
              <a:rPr lang="zh-CN">
                <a:solidFill>
                  <a:schemeClr val="dk1"/>
                </a:solidFill>
                <a:highlight>
                  <a:srgbClr val="FFFFFF"/>
                </a:highlight>
                <a:latin typeface="Calibri"/>
                <a:ea typeface="Calibri"/>
                <a:cs typeface="Calibri"/>
                <a:sym typeface="Calibri"/>
              </a:rPr>
              <a:t> of resource and energy consumption, from broad overviews to detailed rack-level insights, highlighting three key patterns.</a:t>
            </a:r>
            <a:endParaRPr>
              <a:solidFill>
                <a:schemeClr val="dk1"/>
              </a:solidFill>
              <a:highlight>
                <a:srgbClr val="FFFFFF"/>
              </a:highlight>
              <a:latin typeface="Calibri"/>
              <a:ea typeface="Calibri"/>
              <a:cs typeface="Calibri"/>
              <a:sym typeface="Calibri"/>
            </a:endParaRPr>
          </a:p>
          <a:p>
            <a:pPr indent="0" lvl="0" marL="0" rtl="0" algn="l">
              <a:lnSpc>
                <a:spcPct val="100000"/>
              </a:lnSpc>
              <a:spcBef>
                <a:spcPts val="0"/>
              </a:spcBef>
              <a:spcAft>
                <a:spcPts val="0"/>
              </a:spcAft>
              <a:buNone/>
            </a:pPr>
            <a:r>
              <a:t/>
            </a:r>
            <a:endParaRPr>
              <a:solidFill>
                <a:schemeClr val="dk1"/>
              </a:solidFill>
              <a:highlight>
                <a:srgbClr val="FFFFFF"/>
              </a:highlight>
              <a:latin typeface="Calibri"/>
              <a:ea typeface="Calibri"/>
              <a:cs typeface="Calibri"/>
              <a:sym typeface="Calibri"/>
            </a:endParaRPr>
          </a:p>
          <a:p>
            <a:pPr indent="-254000" lvl="0" marL="342900" rtl="0" algn="l">
              <a:lnSpc>
                <a:spcPct val="100000"/>
              </a:lnSpc>
              <a:spcBef>
                <a:spcPts val="0"/>
              </a:spcBef>
              <a:spcAft>
                <a:spcPts val="0"/>
              </a:spcAft>
              <a:buClr>
                <a:schemeClr val="dk1"/>
              </a:buClr>
              <a:buSzPts val="1400"/>
              <a:buChar char="●"/>
            </a:pPr>
            <a:r>
              <a:rPr b="1" i="1" lang="zh-CN">
                <a:solidFill>
                  <a:schemeClr val="dk1"/>
                </a:solidFill>
                <a:highlight>
                  <a:schemeClr val="lt1"/>
                </a:highlight>
                <a:latin typeface="Calibri"/>
                <a:ea typeface="Calibri"/>
                <a:cs typeface="Calibri"/>
                <a:sym typeface="Calibri"/>
              </a:rPr>
              <a:t>RQ2:</a:t>
            </a:r>
            <a:r>
              <a:rPr i="1" lang="zh-CN">
                <a:solidFill>
                  <a:schemeClr val="dk1"/>
                </a:solidFill>
                <a:highlight>
                  <a:schemeClr val="lt1"/>
                </a:highlight>
                <a:latin typeface="Calibri"/>
                <a:ea typeface="Calibri"/>
                <a:cs typeface="Calibri"/>
                <a:sym typeface="Calibri"/>
              </a:rPr>
              <a:t> </a:t>
            </a:r>
            <a:r>
              <a:rPr i="1" lang="zh-CN">
                <a:solidFill>
                  <a:schemeClr val="dk1"/>
                </a:solidFill>
                <a:highlight>
                  <a:srgbClr val="FFFFFF"/>
                </a:highlight>
                <a:latin typeface="Calibri"/>
                <a:ea typeface="Calibri"/>
                <a:cs typeface="Calibri"/>
                <a:sym typeface="Calibri"/>
              </a:rPr>
              <a:t>How to Design An Accurate and Efficient ML Model for Data Center Resource and Energy Estimation and Prediction?</a:t>
            </a:r>
            <a:endParaRPr i="1">
              <a:solidFill>
                <a:schemeClr val="dk1"/>
              </a:solidFill>
              <a:highlight>
                <a:srgbClr val="FFFFFF"/>
              </a:highlight>
              <a:latin typeface="Calibri"/>
              <a:ea typeface="Calibri"/>
              <a:cs typeface="Calibri"/>
              <a:sym typeface="Calibri"/>
            </a:endParaRPr>
          </a:p>
          <a:p>
            <a:pPr indent="0" lvl="0" marL="342900" marR="0" rtl="0" algn="l">
              <a:lnSpc>
                <a:spcPct val="100000"/>
              </a:lnSpc>
              <a:spcBef>
                <a:spcPts val="0"/>
              </a:spcBef>
              <a:spcAft>
                <a:spcPts val="0"/>
              </a:spcAft>
              <a:buNone/>
            </a:pPr>
            <a:r>
              <a:rPr b="1" lang="zh-CN">
                <a:solidFill>
                  <a:schemeClr val="dk1"/>
                </a:solidFill>
                <a:latin typeface="Calibri"/>
                <a:ea typeface="Calibri"/>
                <a:cs typeface="Calibri"/>
                <a:sym typeface="Calibri"/>
              </a:rPr>
              <a:t>C2.</a:t>
            </a:r>
            <a:r>
              <a:rPr lang="zh-CN">
                <a:solidFill>
                  <a:schemeClr val="dk1"/>
                </a:solidFill>
                <a:highlight>
                  <a:srgbClr val="FFFFFF"/>
                </a:highlight>
                <a:latin typeface="Calibri"/>
                <a:ea typeface="Calibri"/>
                <a:cs typeface="Calibri"/>
                <a:sym typeface="Calibri"/>
              </a:rPr>
              <a:t> Design of LSTM and Transformer models that surpass current statistical methods in accuracy for </a:t>
            </a:r>
            <a:r>
              <a:rPr b="1" lang="zh-CN">
                <a:solidFill>
                  <a:schemeClr val="dk1"/>
                </a:solidFill>
                <a:highlight>
                  <a:srgbClr val="FFFFFF"/>
                </a:highlight>
                <a:latin typeface="Calibri"/>
                <a:ea typeface="Calibri"/>
                <a:cs typeface="Calibri"/>
                <a:sym typeface="Calibri"/>
              </a:rPr>
              <a:t>estimation,</a:t>
            </a:r>
            <a:r>
              <a:rPr lang="zh-CN">
                <a:solidFill>
                  <a:schemeClr val="dk1"/>
                </a:solidFill>
                <a:highlight>
                  <a:srgbClr val="FFFFFF"/>
                </a:highlight>
                <a:latin typeface="Calibri"/>
                <a:ea typeface="Calibri"/>
                <a:cs typeface="Calibri"/>
                <a:sym typeface="Calibri"/>
              </a:rPr>
              <a:t> and explore </a:t>
            </a:r>
            <a:r>
              <a:rPr b="1" lang="zh-CN">
                <a:solidFill>
                  <a:schemeClr val="dk1"/>
                </a:solidFill>
                <a:highlight>
                  <a:srgbClr val="FFFFFF"/>
                </a:highlight>
                <a:latin typeface="Calibri"/>
                <a:ea typeface="Calibri"/>
                <a:cs typeface="Calibri"/>
                <a:sym typeface="Calibri"/>
              </a:rPr>
              <a:t>multi-step predictions</a:t>
            </a:r>
            <a:r>
              <a:rPr lang="zh-CN">
                <a:solidFill>
                  <a:schemeClr val="dk1"/>
                </a:solidFill>
                <a:highlight>
                  <a:srgbClr val="FFFFFF"/>
                </a:highlight>
                <a:latin typeface="Calibri"/>
                <a:ea typeface="Calibri"/>
                <a:cs typeface="Calibri"/>
                <a:sym typeface="Calibri"/>
              </a:rPr>
              <a:t> in CPU utilization and power consumption.</a:t>
            </a:r>
            <a:endParaRPr>
              <a:solidFill>
                <a:schemeClr val="dk1"/>
              </a:solidFill>
              <a:highlight>
                <a:srgbClr val="FFFFFF"/>
              </a:highlight>
              <a:latin typeface="Calibri"/>
              <a:ea typeface="Calibri"/>
              <a:cs typeface="Calibri"/>
              <a:sym typeface="Calibri"/>
            </a:endParaRPr>
          </a:p>
          <a:p>
            <a:pPr indent="0" lvl="0" marL="342900" marR="0" rtl="0" algn="l">
              <a:lnSpc>
                <a:spcPct val="100000"/>
              </a:lnSpc>
              <a:spcBef>
                <a:spcPts val="0"/>
              </a:spcBef>
              <a:spcAft>
                <a:spcPts val="0"/>
              </a:spcAft>
              <a:buNone/>
            </a:pPr>
            <a:r>
              <a:t/>
            </a:r>
            <a:endParaRPr>
              <a:solidFill>
                <a:schemeClr val="dk1"/>
              </a:solidFill>
              <a:highlight>
                <a:srgbClr val="FFFFFF"/>
              </a:highlight>
              <a:latin typeface="Calibri"/>
              <a:ea typeface="Calibri"/>
              <a:cs typeface="Calibri"/>
              <a:sym typeface="Calibri"/>
            </a:endParaRPr>
          </a:p>
          <a:p>
            <a:pPr indent="-254000" lvl="0" marL="342900" rtl="0" algn="l">
              <a:lnSpc>
                <a:spcPct val="100000"/>
              </a:lnSpc>
              <a:spcBef>
                <a:spcPts val="0"/>
              </a:spcBef>
              <a:spcAft>
                <a:spcPts val="0"/>
              </a:spcAft>
              <a:buClr>
                <a:schemeClr val="dk1"/>
              </a:buClr>
              <a:buSzPts val="1400"/>
              <a:buChar char="●"/>
            </a:pPr>
            <a:r>
              <a:rPr b="1" i="1" lang="zh-CN">
                <a:solidFill>
                  <a:schemeClr val="dk1"/>
                </a:solidFill>
                <a:highlight>
                  <a:schemeClr val="lt1"/>
                </a:highlight>
                <a:latin typeface="Calibri"/>
                <a:ea typeface="Calibri"/>
                <a:cs typeface="Calibri"/>
                <a:sym typeface="Calibri"/>
              </a:rPr>
              <a:t>RQ3:</a:t>
            </a:r>
            <a:r>
              <a:rPr i="1" lang="zh-CN">
                <a:solidFill>
                  <a:schemeClr val="dk1"/>
                </a:solidFill>
                <a:highlight>
                  <a:srgbClr val="FFFFFF"/>
                </a:highlight>
                <a:latin typeface="Calibri"/>
                <a:ea typeface="Calibri"/>
                <a:cs typeface="Calibri"/>
                <a:sym typeface="Calibri"/>
              </a:rPr>
              <a:t> How to Evaluate the ML Models to Understand Resource Use and Energy Consumption?</a:t>
            </a:r>
            <a:endParaRPr i="1">
              <a:solidFill>
                <a:schemeClr val="dk1"/>
              </a:solidFill>
              <a:highlight>
                <a:srgbClr val="FFFFFF"/>
              </a:highlight>
              <a:latin typeface="Calibri"/>
              <a:ea typeface="Calibri"/>
              <a:cs typeface="Calibri"/>
              <a:sym typeface="Calibri"/>
            </a:endParaRPr>
          </a:p>
          <a:p>
            <a:pPr indent="0" lvl="0" marL="342900" marR="0" rtl="0" algn="l">
              <a:lnSpc>
                <a:spcPct val="100000"/>
              </a:lnSpc>
              <a:spcBef>
                <a:spcPts val="0"/>
              </a:spcBef>
              <a:spcAft>
                <a:spcPts val="0"/>
              </a:spcAft>
              <a:buNone/>
            </a:pPr>
            <a:r>
              <a:rPr b="1" lang="zh-CN">
                <a:solidFill>
                  <a:schemeClr val="dk1"/>
                </a:solidFill>
                <a:latin typeface="Calibri"/>
                <a:ea typeface="Calibri"/>
                <a:cs typeface="Calibri"/>
                <a:sym typeface="Calibri"/>
              </a:rPr>
              <a:t>C3.</a:t>
            </a:r>
            <a:r>
              <a:rPr lang="zh-CN">
                <a:solidFill>
                  <a:schemeClr val="dk1"/>
                </a:solidFill>
                <a:highlight>
                  <a:srgbClr val="FFFFFF"/>
                </a:highlight>
                <a:latin typeface="Calibri"/>
                <a:ea typeface="Calibri"/>
                <a:cs typeface="Calibri"/>
                <a:sym typeface="Calibri"/>
              </a:rPr>
              <a:t> </a:t>
            </a:r>
            <a:r>
              <a:rPr b="1" lang="zh-CN">
                <a:solidFill>
                  <a:schemeClr val="dk1"/>
                </a:solidFill>
                <a:highlight>
                  <a:srgbClr val="FFFFFF"/>
                </a:highlight>
                <a:latin typeface="Calibri"/>
                <a:ea typeface="Calibri"/>
                <a:cs typeface="Calibri"/>
                <a:sym typeface="Calibri"/>
              </a:rPr>
              <a:t>Detailed evaluation</a:t>
            </a:r>
            <a:r>
              <a:rPr lang="zh-CN">
                <a:solidFill>
                  <a:schemeClr val="dk1"/>
                </a:solidFill>
                <a:highlight>
                  <a:srgbClr val="FFFFFF"/>
                </a:highlight>
                <a:latin typeface="Calibri"/>
                <a:ea typeface="Calibri"/>
                <a:cs typeface="Calibri"/>
                <a:sym typeface="Calibri"/>
              </a:rPr>
              <a:t> of LSTM vs. Transformer in HPC settings, providing clarity on their best applications for</a:t>
            </a:r>
            <a:r>
              <a:rPr b="1" lang="zh-CN">
                <a:solidFill>
                  <a:schemeClr val="dk1"/>
                </a:solidFill>
                <a:highlight>
                  <a:srgbClr val="FFFFFF"/>
                </a:highlight>
                <a:latin typeface="Calibri"/>
                <a:ea typeface="Calibri"/>
                <a:cs typeface="Calibri"/>
                <a:sym typeface="Calibri"/>
              </a:rPr>
              <a:t> sustainability and efficiency</a:t>
            </a:r>
            <a:r>
              <a:rPr lang="zh-CN">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None/>
            </a:pPr>
            <a:r>
              <a:t/>
            </a:r>
            <a:endParaRPr b="1">
              <a:solidFill>
                <a:schemeClr val="dk1"/>
              </a:solidFill>
              <a:highlight>
                <a:schemeClr val="lt1"/>
              </a:highlight>
              <a:latin typeface="Calibri"/>
              <a:ea typeface="Calibri"/>
              <a:cs typeface="Calibri"/>
              <a:sym typeface="Calibri"/>
            </a:endParaRPr>
          </a:p>
          <a:p>
            <a:pPr indent="-317500" lvl="0" marL="457200" marR="0" rtl="0" algn="l">
              <a:lnSpc>
                <a:spcPct val="100000"/>
              </a:lnSpc>
              <a:spcBef>
                <a:spcPts val="0"/>
              </a:spcBef>
              <a:spcAft>
                <a:spcPts val="0"/>
              </a:spcAft>
              <a:buClr>
                <a:schemeClr val="dk1"/>
              </a:buClr>
              <a:buSzPts val="1400"/>
              <a:buChar char="●"/>
            </a:pPr>
            <a:r>
              <a:rPr b="1" lang="zh-CN">
                <a:solidFill>
                  <a:schemeClr val="dk1"/>
                </a:solidFill>
                <a:highlight>
                  <a:schemeClr val="lt1"/>
                </a:highlight>
                <a:latin typeface="Calibri"/>
                <a:ea typeface="Calibri"/>
                <a:cs typeface="Calibri"/>
                <a:sym typeface="Calibri"/>
              </a:rPr>
              <a:t>Original Contribution:</a:t>
            </a:r>
            <a:r>
              <a:rPr lang="zh-CN">
                <a:solidFill>
                  <a:schemeClr val="dk1"/>
                </a:solidFill>
                <a:highlight>
                  <a:srgbClr val="FFFFFF"/>
                </a:highlight>
                <a:latin typeface="Calibri"/>
                <a:ea typeface="Calibri"/>
                <a:cs typeface="Calibri"/>
                <a:sym typeface="Calibri"/>
              </a:rPr>
              <a:t> Comprehensive characterization on multi-level, fine-grained dataset; Analysis spanning multiple levels (node, rack, overview); Employment of frequency domain analysis for enhanced pattern detection; ML model comparison and insights into HPC data center</a:t>
            </a:r>
            <a:endParaRPr>
              <a:solidFill>
                <a:schemeClr val="dk1"/>
              </a:solidFill>
              <a:highlight>
                <a:srgbClr val="FFFFFF"/>
              </a:highlight>
              <a:latin typeface="Calibri"/>
              <a:ea typeface="Calibri"/>
              <a:cs typeface="Calibri"/>
              <a:sym typeface="Calibri"/>
            </a:endParaRPr>
          </a:p>
          <a:p>
            <a:pPr indent="0" lvl="0" marL="342900" marR="0" rtl="0" algn="l">
              <a:lnSpc>
                <a:spcPct val="100000"/>
              </a:lnSpc>
              <a:spcBef>
                <a:spcPts val="0"/>
              </a:spcBef>
              <a:spcAft>
                <a:spcPts val="0"/>
              </a:spcAft>
              <a:buNone/>
            </a:pPr>
            <a:r>
              <a:t/>
            </a:r>
            <a:endParaRPr>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chemeClr val="dk1"/>
              </a:buClr>
              <a:buSzPts val="1400"/>
              <a:buChar char="●"/>
            </a:pPr>
            <a:r>
              <a:rPr b="1" lang="zh-CN">
                <a:solidFill>
                  <a:schemeClr val="dk1"/>
                </a:solidFill>
                <a:highlight>
                  <a:schemeClr val="lt1"/>
                </a:highlight>
                <a:latin typeface="Calibri"/>
                <a:ea typeface="Calibri"/>
                <a:cs typeface="Calibri"/>
                <a:sym typeface="Calibri"/>
              </a:rPr>
              <a:t>Future Work: </a:t>
            </a:r>
            <a:r>
              <a:rPr lang="zh-CN">
                <a:solidFill>
                  <a:schemeClr val="dk1"/>
                </a:solidFill>
                <a:latin typeface="Calibri"/>
                <a:ea typeface="Calibri"/>
                <a:cs typeface="Calibri"/>
                <a:sym typeface="Calibri"/>
              </a:rPr>
              <a:t>Conduct simulation experiments in real world; Proactive resource and energy scheduling harnessing estimation and prediction a algorithms for optimized HPC operations</a:t>
            </a:r>
            <a:endParaRPr>
              <a:solidFill>
                <a:schemeClr val="dk1"/>
              </a:solidFill>
              <a:latin typeface="Calibri"/>
              <a:ea typeface="Calibri"/>
              <a:cs typeface="Calibri"/>
              <a:sym typeface="Calibri"/>
            </a:endParaRPr>
          </a:p>
        </p:txBody>
      </p:sp>
      <p:pic>
        <p:nvPicPr>
          <p:cNvPr id="338" name="Google Shape;338;p32"/>
          <p:cNvPicPr preferRelativeResize="0"/>
          <p:nvPr/>
        </p:nvPicPr>
        <p:blipFill>
          <a:blip r:embed="rId3">
            <a:alphaModFix/>
          </a:blip>
          <a:stretch>
            <a:fillRect/>
          </a:stretch>
        </p:blipFill>
        <p:spPr>
          <a:xfrm>
            <a:off x="0" y="4625050"/>
            <a:ext cx="8857252" cy="52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nvSpPr>
        <p:spPr>
          <a:xfrm>
            <a:off x="4433977" y="703076"/>
            <a:ext cx="276000" cy="273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zh-CN" sz="7200">
                <a:latin typeface="Calibri"/>
                <a:ea typeface="Calibri"/>
                <a:cs typeface="Calibri"/>
                <a:sym typeface="Calibri"/>
              </a:rPr>
              <a:t>+</a:t>
            </a:r>
            <a:endParaRPr sz="7200">
              <a:latin typeface="Calibri"/>
              <a:ea typeface="Calibri"/>
              <a:cs typeface="Calibri"/>
              <a:sym typeface="Calibri"/>
            </a:endParaRPr>
          </a:p>
        </p:txBody>
      </p:sp>
      <p:pic>
        <p:nvPicPr>
          <p:cNvPr id="78" name="Google Shape;78;p15"/>
          <p:cNvPicPr preferRelativeResize="0"/>
          <p:nvPr/>
        </p:nvPicPr>
        <p:blipFill>
          <a:blip r:embed="rId3">
            <a:alphaModFix/>
          </a:blip>
          <a:stretch>
            <a:fillRect/>
          </a:stretch>
        </p:blipFill>
        <p:spPr>
          <a:xfrm>
            <a:off x="-25" y="4676149"/>
            <a:ext cx="9144003" cy="526852"/>
          </a:xfrm>
          <a:prstGeom prst="rect">
            <a:avLst/>
          </a:prstGeom>
          <a:noFill/>
          <a:ln>
            <a:noFill/>
          </a:ln>
        </p:spPr>
      </p:pic>
      <p:pic>
        <p:nvPicPr>
          <p:cNvPr id="79" name="Google Shape;79;p15"/>
          <p:cNvPicPr preferRelativeResize="0"/>
          <p:nvPr/>
        </p:nvPicPr>
        <p:blipFill>
          <a:blip r:embed="rId4">
            <a:alphaModFix/>
          </a:blip>
          <a:stretch>
            <a:fillRect/>
          </a:stretch>
        </p:blipFill>
        <p:spPr>
          <a:xfrm>
            <a:off x="5949176" y="601457"/>
            <a:ext cx="2403225" cy="1555056"/>
          </a:xfrm>
          <a:prstGeom prst="rect">
            <a:avLst/>
          </a:prstGeom>
          <a:noFill/>
          <a:ln>
            <a:noFill/>
          </a:ln>
        </p:spPr>
      </p:pic>
      <p:sp>
        <p:nvSpPr>
          <p:cNvPr id="80" name="Google Shape;80;p15"/>
          <p:cNvSpPr txBox="1"/>
          <p:nvPr/>
        </p:nvSpPr>
        <p:spPr>
          <a:xfrm>
            <a:off x="88350" y="0"/>
            <a:ext cx="6705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300">
                <a:solidFill>
                  <a:schemeClr val="dk1"/>
                </a:solidFill>
              </a:rPr>
              <a:t>If HPC Datacenters Were a City…</a:t>
            </a:r>
            <a:endParaRPr sz="2300"/>
          </a:p>
        </p:txBody>
      </p:sp>
      <p:pic>
        <p:nvPicPr>
          <p:cNvPr id="81" name="Google Shape;81;p15"/>
          <p:cNvPicPr preferRelativeResize="0"/>
          <p:nvPr/>
        </p:nvPicPr>
        <p:blipFill>
          <a:blip r:embed="rId5">
            <a:alphaModFix/>
          </a:blip>
          <a:stretch>
            <a:fillRect/>
          </a:stretch>
        </p:blipFill>
        <p:spPr>
          <a:xfrm>
            <a:off x="1330625" y="703068"/>
            <a:ext cx="2403220" cy="1351829"/>
          </a:xfrm>
          <a:prstGeom prst="rect">
            <a:avLst/>
          </a:prstGeom>
          <a:noFill/>
          <a:ln>
            <a:noFill/>
          </a:ln>
        </p:spPr>
      </p:pic>
      <p:sp>
        <p:nvSpPr>
          <p:cNvPr id="82" name="Google Shape;82;p15"/>
          <p:cNvSpPr txBox="1"/>
          <p:nvPr/>
        </p:nvSpPr>
        <p:spPr>
          <a:xfrm>
            <a:off x="-25" y="2054900"/>
            <a:ext cx="5267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700">
                <a:solidFill>
                  <a:schemeClr val="dk1"/>
                </a:solidFill>
                <a:latin typeface="Calibri"/>
                <a:ea typeface="Calibri"/>
                <a:cs typeface="Calibri"/>
                <a:sym typeface="Calibri"/>
              </a:rPr>
              <a:t>The annual electricity use of global data centers is close to the consumption of a country like Denmark!</a:t>
            </a:r>
            <a:endParaRPr/>
          </a:p>
        </p:txBody>
      </p:sp>
      <p:sp>
        <p:nvSpPr>
          <p:cNvPr id="83" name="Google Shape;83;p15"/>
          <p:cNvSpPr txBox="1"/>
          <p:nvPr/>
        </p:nvSpPr>
        <p:spPr>
          <a:xfrm>
            <a:off x="6411509" y="2185701"/>
            <a:ext cx="1838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700">
                <a:solidFill>
                  <a:schemeClr val="dk1"/>
                </a:solidFill>
                <a:latin typeface="Calibri"/>
                <a:ea typeface="Calibri"/>
                <a:cs typeface="Calibri"/>
                <a:sym typeface="Calibri"/>
              </a:rPr>
              <a:t>Still on the rise…</a:t>
            </a:r>
            <a:endParaRPr/>
          </a:p>
        </p:txBody>
      </p:sp>
      <p:sp>
        <p:nvSpPr>
          <p:cNvPr id="84" name="Google Shape;84;p15"/>
          <p:cNvSpPr txBox="1"/>
          <p:nvPr>
            <p:ph idx="12" type="sldNum"/>
          </p:nvPr>
        </p:nvSpPr>
        <p:spPr>
          <a:xfrm>
            <a:off x="8490433" y="4809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85" name="Google Shape;85;p15"/>
          <p:cNvSpPr txBox="1"/>
          <p:nvPr/>
        </p:nvSpPr>
        <p:spPr>
          <a:xfrm>
            <a:off x="0" y="3282575"/>
            <a:ext cx="8838000" cy="16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solidFill>
                  <a:schemeClr val="dk1"/>
                </a:solidFill>
                <a:highlight>
                  <a:srgbClr val="FFFFFF"/>
                </a:highlight>
              </a:rPr>
              <a:t> Key problems regarding HPC datacenters (a selection)</a:t>
            </a:r>
            <a:endParaRPr b="1"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b="1" lang="zh-CN" sz="1800">
                <a:solidFill>
                  <a:schemeClr val="dk1"/>
                </a:solidFill>
                <a:highlight>
                  <a:srgbClr val="FFFFFF"/>
                </a:highlight>
              </a:rPr>
              <a:t>Optimizing data centers for a sustainable digital future</a:t>
            </a:r>
            <a:endParaRPr b="1"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b="1" lang="zh-CN" sz="1800">
                <a:solidFill>
                  <a:schemeClr val="dk1"/>
                </a:solidFill>
                <a:highlight>
                  <a:srgbClr val="FFFFFF"/>
                </a:highlight>
              </a:rPr>
              <a:t>Promote awareness of ML in HPC datacenters</a:t>
            </a:r>
            <a:endParaRPr b="1"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b="1" lang="zh-CN" sz="1800">
                <a:solidFill>
                  <a:schemeClr val="dk1"/>
                </a:solidFill>
                <a:highlight>
                  <a:schemeClr val="lt1"/>
                </a:highlight>
              </a:rPr>
              <a:t>Gap in existing studies:</a:t>
            </a:r>
            <a:r>
              <a:rPr lang="zh-CN" sz="1800">
                <a:solidFill>
                  <a:schemeClr val="dk1"/>
                </a:solidFill>
                <a:highlight>
                  <a:schemeClr val="lt1"/>
                </a:highlight>
              </a:rPr>
              <a:t> lack of</a:t>
            </a:r>
            <a:r>
              <a:rPr b="1" lang="zh-CN" sz="1800">
                <a:solidFill>
                  <a:schemeClr val="dk1"/>
                </a:solidFill>
                <a:highlight>
                  <a:schemeClr val="lt1"/>
                </a:highlight>
              </a:rPr>
              <a:t> </a:t>
            </a:r>
            <a:r>
              <a:rPr lang="zh-CN" sz="1800">
                <a:solidFill>
                  <a:schemeClr val="dk1"/>
                </a:solidFill>
                <a:highlight>
                  <a:schemeClr val="lt1"/>
                </a:highlight>
              </a:rPr>
              <a:t>comprehensive &amp; fine-grained characterization </a:t>
            </a:r>
            <a:endParaRPr b="1" sz="1800">
              <a:solidFill>
                <a:schemeClr val="dk1"/>
              </a:solidFill>
              <a:highlight>
                <a:srgbClr val="FFFFFF"/>
              </a:highlight>
            </a:endParaRPr>
          </a:p>
          <a:p>
            <a:pPr indent="0" lvl="0" marL="0" rtl="0" algn="l">
              <a:spcBef>
                <a:spcPts val="0"/>
              </a:spcBef>
              <a:spcAft>
                <a:spcPts val="0"/>
              </a:spcAft>
              <a:buNone/>
            </a:pPr>
            <a:r>
              <a:t/>
            </a:r>
            <a:endParaRPr b="1" sz="1800">
              <a:solidFill>
                <a:schemeClr val="dk1"/>
              </a:solidFill>
              <a:highlight>
                <a:srgbClr val="FFFFFF"/>
              </a:highlight>
            </a:endParaRPr>
          </a:p>
          <a:p>
            <a:pPr indent="0" lvl="0" marL="457200" rtl="0" algn="l">
              <a:spcBef>
                <a:spcPts val="0"/>
              </a:spcBef>
              <a:spcAft>
                <a:spcPts val="0"/>
              </a:spcAft>
              <a:buNone/>
            </a:pPr>
            <a:r>
              <a:t/>
            </a:r>
            <a:endParaRPr b="1" sz="2150">
              <a:solidFill>
                <a:schemeClr val="dk1"/>
              </a:solidFill>
              <a:highlight>
                <a:schemeClr val="lt1"/>
              </a:highlight>
            </a:endParaRPr>
          </a:p>
          <a:p>
            <a:pPr indent="0" lvl="0" marL="457200" rtl="0" algn="l">
              <a:lnSpc>
                <a:spcPct val="115000"/>
              </a:lnSpc>
              <a:spcBef>
                <a:spcPts val="0"/>
              </a:spcBef>
              <a:spcAft>
                <a:spcPts val="0"/>
              </a:spcAft>
              <a:buNone/>
            </a:pPr>
            <a:r>
              <a:t/>
            </a:r>
            <a:endParaRPr b="1" sz="1800">
              <a:solidFill>
                <a:schemeClr val="dk1"/>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3"/>
          <p:cNvSpPr txBox="1"/>
          <p:nvPr>
            <p:ph type="title"/>
          </p:nvPr>
        </p:nvSpPr>
        <p:spPr>
          <a:xfrm>
            <a:off x="123651" y="5"/>
            <a:ext cx="89520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zh-CN"/>
              <a:t>Back up Slides</a:t>
            </a:r>
            <a:endParaRPr/>
          </a:p>
        </p:txBody>
      </p:sp>
      <p:sp>
        <p:nvSpPr>
          <p:cNvPr id="345" name="Google Shape;345;p33"/>
          <p:cNvSpPr txBox="1"/>
          <p:nvPr>
            <p:ph idx="12" type="sldNum"/>
          </p:nvPr>
        </p:nvSpPr>
        <p:spPr>
          <a:xfrm>
            <a:off x="8583600" y="484544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pic>
        <p:nvPicPr>
          <p:cNvPr id="346" name="Google Shape;346;p33"/>
          <p:cNvPicPr preferRelativeResize="0"/>
          <p:nvPr/>
        </p:nvPicPr>
        <p:blipFill>
          <a:blip r:embed="rId3">
            <a:alphaModFix/>
          </a:blip>
          <a:stretch>
            <a:fillRect/>
          </a:stretch>
        </p:blipFill>
        <p:spPr>
          <a:xfrm>
            <a:off x="0" y="4592500"/>
            <a:ext cx="8884224" cy="526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idx="12" type="sldNum"/>
          </p:nvPr>
        </p:nvSpPr>
        <p:spPr>
          <a:xfrm>
            <a:off x="8583600" y="486959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353" name="Google Shape;353;p34"/>
          <p:cNvSpPr txBox="1"/>
          <p:nvPr/>
        </p:nvSpPr>
        <p:spPr>
          <a:xfrm>
            <a:off x="104944" y="43275"/>
            <a:ext cx="50946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RQ1. Temporal Analysis</a:t>
            </a:r>
            <a:endParaRPr b="1" sz="1100"/>
          </a:p>
        </p:txBody>
      </p:sp>
      <p:sp>
        <p:nvSpPr>
          <p:cNvPr id="354" name="Google Shape;354;p34"/>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355" name="Google Shape;355;p34"/>
          <p:cNvPicPr preferRelativeResize="0"/>
          <p:nvPr/>
        </p:nvPicPr>
        <p:blipFill>
          <a:blip r:embed="rId3">
            <a:alphaModFix/>
          </a:blip>
          <a:stretch>
            <a:fillRect/>
          </a:stretch>
        </p:blipFill>
        <p:spPr>
          <a:xfrm>
            <a:off x="0" y="4625050"/>
            <a:ext cx="8905477" cy="526850"/>
          </a:xfrm>
          <a:prstGeom prst="rect">
            <a:avLst/>
          </a:prstGeom>
          <a:noFill/>
          <a:ln>
            <a:noFill/>
          </a:ln>
        </p:spPr>
      </p:pic>
      <p:pic>
        <p:nvPicPr>
          <p:cNvPr id="356" name="Google Shape;356;p34"/>
          <p:cNvPicPr preferRelativeResize="0"/>
          <p:nvPr/>
        </p:nvPicPr>
        <p:blipFill>
          <a:blip r:embed="rId4">
            <a:alphaModFix/>
          </a:blip>
          <a:stretch>
            <a:fillRect/>
          </a:stretch>
        </p:blipFill>
        <p:spPr>
          <a:xfrm>
            <a:off x="104950" y="756500"/>
            <a:ext cx="5877933" cy="3630488"/>
          </a:xfrm>
          <a:prstGeom prst="rect">
            <a:avLst/>
          </a:prstGeom>
          <a:noFill/>
          <a:ln>
            <a:noFill/>
          </a:ln>
        </p:spPr>
      </p:pic>
      <p:sp>
        <p:nvSpPr>
          <p:cNvPr id="357" name="Google Shape;357;p34"/>
          <p:cNvSpPr txBox="1"/>
          <p:nvPr/>
        </p:nvSpPr>
        <p:spPr>
          <a:xfrm>
            <a:off x="6245675" y="837550"/>
            <a:ext cx="2659800" cy="336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zh-CN" sz="1800"/>
              <a:t>Diurnal Presence</a:t>
            </a:r>
            <a:endParaRPr b="1" sz="1800"/>
          </a:p>
          <a:p>
            <a:pPr indent="-342900" lvl="0" marL="457200" rtl="0" algn="l">
              <a:lnSpc>
                <a:spcPct val="150000"/>
              </a:lnSpc>
              <a:spcBef>
                <a:spcPts val="0"/>
              </a:spcBef>
              <a:spcAft>
                <a:spcPts val="0"/>
              </a:spcAft>
              <a:buSzPts val="1800"/>
              <a:buChar char="●"/>
            </a:pPr>
            <a:r>
              <a:rPr b="1" lang="zh-CN" sz="1800"/>
              <a:t>Morning Peak</a:t>
            </a:r>
            <a:endParaRPr b="1" sz="1800"/>
          </a:p>
          <a:p>
            <a:pPr indent="-342900" lvl="0" marL="457200" rtl="0" algn="l">
              <a:lnSpc>
                <a:spcPct val="150000"/>
              </a:lnSpc>
              <a:spcBef>
                <a:spcPts val="0"/>
              </a:spcBef>
              <a:spcAft>
                <a:spcPts val="0"/>
              </a:spcAft>
              <a:buSzPts val="1800"/>
              <a:buChar char="●"/>
            </a:pPr>
            <a:r>
              <a:rPr b="1" lang="zh-CN" sz="1800"/>
              <a:t>Dawn Dip</a:t>
            </a:r>
            <a:endParaRPr b="1" sz="1800"/>
          </a:p>
          <a:p>
            <a:pPr indent="-342900" lvl="0" marL="457200" rtl="0" algn="l">
              <a:lnSpc>
                <a:spcPct val="150000"/>
              </a:lnSpc>
              <a:spcBef>
                <a:spcPts val="0"/>
              </a:spcBef>
              <a:spcAft>
                <a:spcPts val="0"/>
              </a:spcAft>
              <a:buSzPts val="1800"/>
              <a:buChar char="●"/>
            </a:pPr>
            <a:r>
              <a:rPr b="1" lang="zh-CN" sz="1800"/>
              <a:t>Daytime Demand </a:t>
            </a:r>
            <a:endParaRPr b="1" sz="1800"/>
          </a:p>
          <a:p>
            <a:pPr indent="-342900" lvl="0" marL="457200" rtl="0" algn="l">
              <a:lnSpc>
                <a:spcPct val="150000"/>
              </a:lnSpc>
              <a:spcBef>
                <a:spcPts val="0"/>
              </a:spcBef>
              <a:spcAft>
                <a:spcPts val="0"/>
              </a:spcAft>
              <a:buSzPts val="1800"/>
              <a:buChar char="●"/>
            </a:pPr>
            <a:r>
              <a:rPr b="1" lang="zh-CN" sz="1800"/>
              <a:t>Evening Easing</a:t>
            </a:r>
            <a:endParaRPr sz="1200">
              <a:solidFill>
                <a:srgbClr val="D1D5DB"/>
              </a:solidFill>
              <a:highlight>
                <a:srgbClr val="444654"/>
              </a:highlight>
              <a:latin typeface="Ubuntu"/>
              <a:ea typeface="Ubuntu"/>
              <a:cs typeface="Ubuntu"/>
              <a:sym typeface="Ubuntu"/>
            </a:endParaRPr>
          </a:p>
          <a:p>
            <a:pPr indent="0" lvl="0" marL="0" rtl="0" algn="l">
              <a:lnSpc>
                <a:spcPct val="150000"/>
              </a:lnSpc>
              <a:spcBef>
                <a:spcPts val="0"/>
              </a:spcBef>
              <a:spcAft>
                <a:spcPts val="0"/>
              </a:spcAft>
              <a:buNone/>
            </a:pPr>
            <a:r>
              <a:t/>
            </a:r>
            <a:endParaRPr sz="1200">
              <a:solidFill>
                <a:srgbClr val="D1D5DB"/>
              </a:solidFill>
              <a:highlight>
                <a:srgbClr val="444654"/>
              </a:highlight>
              <a:latin typeface="Ubuntu"/>
              <a:ea typeface="Ubuntu"/>
              <a:cs typeface="Ubuntu"/>
              <a:sym typeface="Ubuntu"/>
            </a:endParaRPr>
          </a:p>
        </p:txBody>
      </p:sp>
      <p:sp>
        <p:nvSpPr>
          <p:cNvPr id="358" name="Google Shape;358;p34"/>
          <p:cNvSpPr txBox="1"/>
          <p:nvPr/>
        </p:nvSpPr>
        <p:spPr>
          <a:xfrm>
            <a:off x="1107800" y="4202950"/>
            <a:ext cx="4447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Calibri"/>
                <a:ea typeface="Calibri"/>
                <a:cs typeface="Calibri"/>
                <a:sym typeface="Calibri"/>
              </a:rPr>
              <a:t> Hour of the day</a:t>
            </a:r>
            <a:endParaRPr>
              <a:latin typeface="Calibri"/>
              <a:ea typeface="Calibri"/>
              <a:cs typeface="Calibri"/>
              <a:sym typeface="Calibri"/>
            </a:endParaRPr>
          </a:p>
        </p:txBody>
      </p:sp>
      <p:sp>
        <p:nvSpPr>
          <p:cNvPr id="359" name="Google Shape;359;p34"/>
          <p:cNvSpPr txBox="1"/>
          <p:nvPr/>
        </p:nvSpPr>
        <p:spPr>
          <a:xfrm rot="-5400000">
            <a:off x="-1478725" y="2216350"/>
            <a:ext cx="3157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Calibri"/>
                <a:ea typeface="Calibri"/>
                <a:cs typeface="Calibri"/>
                <a:sym typeface="Calibri"/>
              </a:rPr>
              <a:t> Average Power Usage(W)</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5"/>
          <p:cNvSpPr txBox="1"/>
          <p:nvPr>
            <p:ph idx="12" type="sldNum"/>
          </p:nvPr>
        </p:nvSpPr>
        <p:spPr>
          <a:xfrm>
            <a:off x="8583600" y="486959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366" name="Google Shape;366;p35"/>
          <p:cNvSpPr txBox="1"/>
          <p:nvPr/>
        </p:nvSpPr>
        <p:spPr>
          <a:xfrm>
            <a:off x="104944" y="43275"/>
            <a:ext cx="50946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RQ1. </a:t>
            </a:r>
            <a:endParaRPr b="1" sz="1100"/>
          </a:p>
        </p:txBody>
      </p:sp>
      <p:sp>
        <p:nvSpPr>
          <p:cNvPr id="367" name="Google Shape;367;p35"/>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368" name="Google Shape;368;p35"/>
          <p:cNvPicPr preferRelativeResize="0"/>
          <p:nvPr/>
        </p:nvPicPr>
        <p:blipFill>
          <a:blip r:embed="rId3">
            <a:alphaModFix/>
          </a:blip>
          <a:stretch>
            <a:fillRect/>
          </a:stretch>
        </p:blipFill>
        <p:spPr>
          <a:xfrm>
            <a:off x="0" y="4625050"/>
            <a:ext cx="8905477" cy="526850"/>
          </a:xfrm>
          <a:prstGeom prst="rect">
            <a:avLst/>
          </a:prstGeom>
          <a:noFill/>
          <a:ln>
            <a:noFill/>
          </a:ln>
        </p:spPr>
      </p:pic>
      <p:pic>
        <p:nvPicPr>
          <p:cNvPr id="369" name="Google Shape;369;p35"/>
          <p:cNvPicPr preferRelativeResize="0"/>
          <p:nvPr/>
        </p:nvPicPr>
        <p:blipFill>
          <a:blip r:embed="rId4">
            <a:alphaModFix/>
          </a:blip>
          <a:stretch>
            <a:fillRect/>
          </a:stretch>
        </p:blipFill>
        <p:spPr>
          <a:xfrm>
            <a:off x="4264626" y="1458399"/>
            <a:ext cx="4879376" cy="2642575"/>
          </a:xfrm>
          <a:prstGeom prst="rect">
            <a:avLst/>
          </a:prstGeom>
          <a:noFill/>
          <a:ln>
            <a:noFill/>
          </a:ln>
        </p:spPr>
      </p:pic>
      <p:pic>
        <p:nvPicPr>
          <p:cNvPr id="370" name="Google Shape;370;p35"/>
          <p:cNvPicPr preferRelativeResize="0"/>
          <p:nvPr/>
        </p:nvPicPr>
        <p:blipFill>
          <a:blip r:embed="rId5">
            <a:alphaModFix/>
          </a:blip>
          <a:stretch>
            <a:fillRect/>
          </a:stretch>
        </p:blipFill>
        <p:spPr>
          <a:xfrm>
            <a:off x="104949" y="1533369"/>
            <a:ext cx="4163849" cy="24926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6"/>
          <p:cNvSpPr txBox="1"/>
          <p:nvPr>
            <p:ph idx="12" type="sldNum"/>
          </p:nvPr>
        </p:nvSpPr>
        <p:spPr>
          <a:xfrm>
            <a:off x="8515350" y="4718972"/>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377" name="Google Shape;377;p36"/>
          <p:cNvSpPr txBox="1"/>
          <p:nvPr/>
        </p:nvSpPr>
        <p:spPr>
          <a:xfrm>
            <a:off x="104951" y="43275"/>
            <a:ext cx="61167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RQ1. Distribution - Node Level</a:t>
            </a:r>
            <a:endParaRPr b="1" sz="1100"/>
          </a:p>
        </p:txBody>
      </p:sp>
      <p:sp>
        <p:nvSpPr>
          <p:cNvPr id="378" name="Google Shape;378;p36"/>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379" name="Google Shape;379;p36"/>
          <p:cNvPicPr preferRelativeResize="0"/>
          <p:nvPr/>
        </p:nvPicPr>
        <p:blipFill>
          <a:blip r:embed="rId3">
            <a:alphaModFix/>
          </a:blip>
          <a:stretch>
            <a:fillRect/>
          </a:stretch>
        </p:blipFill>
        <p:spPr>
          <a:xfrm>
            <a:off x="0" y="4625050"/>
            <a:ext cx="8758323" cy="526850"/>
          </a:xfrm>
          <a:prstGeom prst="rect">
            <a:avLst/>
          </a:prstGeom>
          <a:noFill/>
          <a:ln>
            <a:noFill/>
          </a:ln>
        </p:spPr>
      </p:pic>
      <p:sp>
        <p:nvSpPr>
          <p:cNvPr id="380" name="Google Shape;380;p36"/>
          <p:cNvSpPr txBox="1"/>
          <p:nvPr/>
        </p:nvSpPr>
        <p:spPr>
          <a:xfrm>
            <a:off x="142550" y="666900"/>
            <a:ext cx="9039000" cy="38097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1500"/>
              </a:spcBef>
              <a:spcAft>
                <a:spcPts val="0"/>
              </a:spcAft>
              <a:buSzPts val="1800"/>
              <a:buChar char="●"/>
            </a:pPr>
            <a:r>
              <a:rPr b="1" lang="zh-CN" sz="1800"/>
              <a:t>CPU Utilization Discrepancy:</a:t>
            </a:r>
            <a:endParaRPr b="1" sz="1800"/>
          </a:p>
          <a:p>
            <a:pPr indent="457200" lvl="0" marL="0" rtl="0" algn="l">
              <a:lnSpc>
                <a:spcPct val="100000"/>
              </a:lnSpc>
              <a:spcBef>
                <a:spcPts val="1500"/>
              </a:spcBef>
              <a:spcAft>
                <a:spcPts val="0"/>
              </a:spcAft>
              <a:buNone/>
            </a:pPr>
            <a:r>
              <a:rPr lang="zh-CN" sz="1600"/>
              <a:t>1. Node 'r14n20'(Generic) stands out with a mean CPU load surpassing 200</a:t>
            </a:r>
            <a:endParaRPr b="1" sz="1600"/>
          </a:p>
          <a:p>
            <a:pPr indent="0" lvl="0" marL="457200" rtl="0" algn="l">
              <a:lnSpc>
                <a:spcPct val="100000"/>
              </a:lnSpc>
              <a:spcBef>
                <a:spcPts val="1500"/>
              </a:spcBef>
              <a:spcAft>
                <a:spcPts val="0"/>
              </a:spcAft>
              <a:buNone/>
            </a:pPr>
            <a:r>
              <a:rPr lang="zh-CN" sz="1600"/>
              <a:t>2. Lowest CPU loads are primarily on nodes from racks 'r37', 'r38'(ML)</a:t>
            </a:r>
            <a:endParaRPr sz="1600"/>
          </a:p>
          <a:p>
            <a:pPr indent="457200" lvl="0" marL="0" rtl="0" algn="l">
              <a:lnSpc>
                <a:spcPct val="100000"/>
              </a:lnSpc>
              <a:spcBef>
                <a:spcPts val="1500"/>
              </a:spcBef>
              <a:spcAft>
                <a:spcPts val="0"/>
              </a:spcAft>
              <a:buNone/>
            </a:pPr>
            <a:r>
              <a:rPr lang="zh-CN" sz="1600"/>
              <a:t>3. less CPU activity for many ML nodes </a:t>
            </a:r>
            <a:endParaRPr b="1" sz="1600"/>
          </a:p>
          <a:p>
            <a:pPr indent="-342900" lvl="0" marL="457200" rtl="0" algn="l">
              <a:lnSpc>
                <a:spcPct val="100000"/>
              </a:lnSpc>
              <a:spcBef>
                <a:spcPts val="1500"/>
              </a:spcBef>
              <a:spcAft>
                <a:spcPts val="0"/>
              </a:spcAft>
              <a:buSzPts val="1800"/>
              <a:buChar char="●"/>
            </a:pPr>
            <a:r>
              <a:rPr b="1" lang="zh-CN" sz="1800"/>
              <a:t>Power Usage Insights:</a:t>
            </a:r>
            <a:endParaRPr b="1" sz="1800"/>
          </a:p>
          <a:p>
            <a:pPr indent="0" lvl="0" marL="457200" marR="0" rtl="0" algn="l">
              <a:lnSpc>
                <a:spcPct val="100000"/>
              </a:lnSpc>
              <a:spcBef>
                <a:spcPts val="1500"/>
              </a:spcBef>
              <a:spcAft>
                <a:spcPts val="0"/>
              </a:spcAft>
              <a:buNone/>
            </a:pPr>
            <a:r>
              <a:rPr lang="zh-CN" sz="1600"/>
              <a:t>1. No obvious outliers in power usage; However, a significant chunk of high-power  consuming nodes are in the 'r29' rack(ML)</a:t>
            </a:r>
            <a:endParaRPr sz="1600"/>
          </a:p>
          <a:p>
            <a:pPr indent="0" lvl="0" marL="457200" rtl="0" algn="l">
              <a:spcBef>
                <a:spcPts val="1500"/>
              </a:spcBef>
              <a:spcAft>
                <a:spcPts val="0"/>
              </a:spcAft>
              <a:buClr>
                <a:schemeClr val="dk1"/>
              </a:buClr>
              <a:buSzPts val="1100"/>
              <a:buFont typeface="Arial"/>
              <a:buNone/>
            </a:pPr>
            <a:r>
              <a:rPr lang="zh-CN" sz="1600">
                <a:solidFill>
                  <a:schemeClr val="dk1"/>
                </a:solidFill>
              </a:rPr>
              <a:t>2. 'r10n32'(Generic) showcases the least mean power usage and smallest CPU load</a:t>
            </a:r>
            <a:endParaRPr sz="1600"/>
          </a:p>
          <a:p>
            <a:pPr indent="457200" lvl="0" marL="0" rtl="0" algn="l">
              <a:lnSpc>
                <a:spcPct val="100000"/>
              </a:lnSpc>
              <a:spcBef>
                <a:spcPts val="1500"/>
              </a:spcBef>
              <a:spcAft>
                <a:spcPts val="1500"/>
              </a:spcAft>
              <a:buNone/>
            </a:pPr>
            <a:r>
              <a:rPr lang="zh-CN" sz="1600"/>
              <a:t>3. Many nodes in ‘r37’ rack(ML) have a low average power consumption</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7"/>
          <p:cNvSpPr txBox="1"/>
          <p:nvPr>
            <p:ph idx="12" type="sldNum"/>
          </p:nvPr>
        </p:nvSpPr>
        <p:spPr>
          <a:xfrm>
            <a:off x="8583600" y="4878022"/>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387" name="Google Shape;387;p37"/>
          <p:cNvSpPr txBox="1"/>
          <p:nvPr/>
        </p:nvSpPr>
        <p:spPr>
          <a:xfrm>
            <a:off x="104944" y="43275"/>
            <a:ext cx="50946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RQ1. Correlation</a:t>
            </a:r>
            <a:endParaRPr b="1" sz="1100"/>
          </a:p>
        </p:txBody>
      </p:sp>
      <p:sp>
        <p:nvSpPr>
          <p:cNvPr id="388" name="Google Shape;388;p37"/>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389" name="Google Shape;389;p37"/>
          <p:cNvPicPr preferRelativeResize="0"/>
          <p:nvPr/>
        </p:nvPicPr>
        <p:blipFill>
          <a:blip r:embed="rId3">
            <a:alphaModFix/>
          </a:blip>
          <a:stretch>
            <a:fillRect/>
          </a:stretch>
        </p:blipFill>
        <p:spPr>
          <a:xfrm>
            <a:off x="0" y="4625075"/>
            <a:ext cx="8902200" cy="526850"/>
          </a:xfrm>
          <a:prstGeom prst="rect">
            <a:avLst/>
          </a:prstGeom>
          <a:noFill/>
          <a:ln>
            <a:noFill/>
          </a:ln>
        </p:spPr>
      </p:pic>
      <p:sp>
        <p:nvSpPr>
          <p:cNvPr id="390" name="Google Shape;390;p37"/>
          <p:cNvSpPr txBox="1"/>
          <p:nvPr/>
        </p:nvSpPr>
        <p:spPr>
          <a:xfrm>
            <a:off x="107050" y="816825"/>
            <a:ext cx="509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800"/>
              <a:t>Methods:</a:t>
            </a:r>
            <a:r>
              <a:rPr lang="zh-CN"/>
              <a:t> </a:t>
            </a:r>
            <a:r>
              <a:rPr lang="zh-CN" sz="1600"/>
              <a:t>Pearson &amp; Spearman</a:t>
            </a:r>
            <a:r>
              <a:rPr lang="zh-CN" sz="1500"/>
              <a:t> </a:t>
            </a:r>
            <a:endParaRPr sz="1500"/>
          </a:p>
        </p:txBody>
      </p:sp>
      <p:sp>
        <p:nvSpPr>
          <p:cNvPr id="391" name="Google Shape;391;p37"/>
          <p:cNvSpPr txBox="1"/>
          <p:nvPr/>
        </p:nvSpPr>
        <p:spPr>
          <a:xfrm>
            <a:off x="104950" y="1405575"/>
            <a:ext cx="8583600" cy="306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b="1" lang="zh-CN" sz="1800"/>
              <a:t>Interconnected Impact:</a:t>
            </a:r>
            <a:endParaRPr b="1" sz="1800"/>
          </a:p>
          <a:p>
            <a:pPr indent="-330200" lvl="0" marL="457200" marR="0" rtl="0" algn="l">
              <a:lnSpc>
                <a:spcPct val="115000"/>
              </a:lnSpc>
              <a:spcBef>
                <a:spcPts val="1500"/>
              </a:spcBef>
              <a:spcAft>
                <a:spcPts val="0"/>
              </a:spcAft>
              <a:buSzPts val="1600"/>
              <a:buChar char="●"/>
            </a:pPr>
            <a:r>
              <a:rPr lang="zh-CN" sz="1600"/>
              <a:t>CPU utilization, power usage, and node temperature interplay</a:t>
            </a:r>
            <a:endParaRPr sz="1600"/>
          </a:p>
          <a:p>
            <a:pPr indent="-330200" lvl="0" marL="457200" marR="0" rtl="0" algn="l">
              <a:lnSpc>
                <a:spcPct val="115000"/>
              </a:lnSpc>
              <a:spcBef>
                <a:spcPts val="0"/>
              </a:spcBef>
              <a:spcAft>
                <a:spcPts val="0"/>
              </a:spcAft>
              <a:buSzPts val="1600"/>
              <a:buChar char="●"/>
            </a:pPr>
            <a:r>
              <a:rPr lang="zh-CN" sz="1600"/>
              <a:t>Increase in CPU usage ➔ rise in power usage &amp; temperature</a:t>
            </a:r>
            <a:endParaRPr sz="1600"/>
          </a:p>
          <a:p>
            <a:pPr indent="-330200" lvl="0" marL="457200" marR="0" rtl="0" algn="l">
              <a:lnSpc>
                <a:spcPct val="115000"/>
              </a:lnSpc>
              <a:spcBef>
                <a:spcPts val="0"/>
              </a:spcBef>
              <a:spcAft>
                <a:spcPts val="0"/>
              </a:spcAft>
              <a:buSzPts val="1600"/>
              <a:buChar char="●"/>
            </a:pPr>
            <a:r>
              <a:rPr lang="zh-CN" sz="1600">
                <a:solidFill>
                  <a:schemeClr val="dk1"/>
                </a:solidFill>
              </a:rPr>
              <a:t>Thermal throttling(heat slowdown)</a:t>
            </a:r>
            <a:r>
              <a:rPr lang="zh-CN" sz="1600"/>
              <a:t> &amp; system overload adjustments can influence CPU utilization</a:t>
            </a:r>
            <a:endParaRPr b="1" sz="1600"/>
          </a:p>
          <a:p>
            <a:pPr indent="0" lvl="0" marL="0" rtl="0" algn="l">
              <a:lnSpc>
                <a:spcPct val="115000"/>
              </a:lnSpc>
              <a:spcBef>
                <a:spcPts val="1500"/>
              </a:spcBef>
              <a:spcAft>
                <a:spcPts val="0"/>
              </a:spcAft>
              <a:buNone/>
            </a:pPr>
            <a:r>
              <a:rPr b="1" lang="zh-CN" sz="1800"/>
              <a:t>The Feature 'node_procs_running':</a:t>
            </a:r>
            <a:endParaRPr b="1" sz="1800"/>
          </a:p>
          <a:p>
            <a:pPr indent="-330200" lvl="0" marL="457200" marR="0" rtl="0" algn="l">
              <a:lnSpc>
                <a:spcPct val="115000"/>
              </a:lnSpc>
              <a:spcBef>
                <a:spcPts val="1500"/>
              </a:spcBef>
              <a:spcAft>
                <a:spcPts val="0"/>
              </a:spcAft>
              <a:buSzPts val="1600"/>
              <a:buChar char="●"/>
            </a:pPr>
            <a:r>
              <a:rPr lang="zh-CN" sz="1600"/>
              <a:t>Strong correlation with both CPU utilization and power consumption (&gt; 0.6).</a:t>
            </a:r>
            <a:endParaRPr sz="1600"/>
          </a:p>
          <a:p>
            <a:pPr indent="-330200" lvl="0" marL="457200" marR="0" rtl="0" algn="l">
              <a:lnSpc>
                <a:spcPct val="115000"/>
              </a:lnSpc>
              <a:spcBef>
                <a:spcPts val="0"/>
              </a:spcBef>
              <a:spcAft>
                <a:spcPts val="0"/>
              </a:spcAft>
              <a:buSzPts val="1600"/>
              <a:buChar char="●"/>
            </a:pPr>
            <a:r>
              <a:rPr lang="zh-CN" sz="1600"/>
              <a:t>Indicates computational demand and energy usage implications.</a:t>
            </a:r>
            <a:endParaRPr sz="1000">
              <a:solidFill>
                <a:srgbClr val="D1D5DB"/>
              </a:solidFill>
              <a:highlight>
                <a:srgbClr val="444654"/>
              </a:highlight>
              <a:latin typeface="Ubuntu"/>
              <a:ea typeface="Ubuntu"/>
              <a:cs typeface="Ubuntu"/>
              <a:sym typeface="Ubuntu"/>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8"/>
          <p:cNvSpPr txBox="1"/>
          <p:nvPr>
            <p:ph idx="12" type="sldNum"/>
          </p:nvPr>
        </p:nvSpPr>
        <p:spPr>
          <a:xfrm>
            <a:off x="8583600" y="4878022"/>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398" name="Google Shape;398;p38"/>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399" name="Google Shape;399;p38"/>
          <p:cNvPicPr preferRelativeResize="0"/>
          <p:nvPr/>
        </p:nvPicPr>
        <p:blipFill>
          <a:blip r:embed="rId3">
            <a:alphaModFix/>
          </a:blip>
          <a:stretch>
            <a:fillRect/>
          </a:stretch>
        </p:blipFill>
        <p:spPr>
          <a:xfrm>
            <a:off x="0" y="4625075"/>
            <a:ext cx="8902200" cy="526850"/>
          </a:xfrm>
          <a:prstGeom prst="rect">
            <a:avLst/>
          </a:prstGeom>
          <a:noFill/>
          <a:ln>
            <a:noFill/>
          </a:ln>
        </p:spPr>
      </p:pic>
      <p:pic>
        <p:nvPicPr>
          <p:cNvPr id="400" name="Google Shape;400;p38"/>
          <p:cNvPicPr preferRelativeResize="0"/>
          <p:nvPr/>
        </p:nvPicPr>
        <p:blipFill>
          <a:blip r:embed="rId4">
            <a:alphaModFix/>
          </a:blip>
          <a:stretch>
            <a:fillRect/>
          </a:stretch>
        </p:blipFill>
        <p:spPr>
          <a:xfrm>
            <a:off x="109800" y="979725"/>
            <a:ext cx="4345750" cy="2992150"/>
          </a:xfrm>
          <a:prstGeom prst="rect">
            <a:avLst/>
          </a:prstGeom>
          <a:noFill/>
          <a:ln>
            <a:noFill/>
          </a:ln>
        </p:spPr>
      </p:pic>
      <p:pic>
        <p:nvPicPr>
          <p:cNvPr id="401" name="Google Shape;401;p38"/>
          <p:cNvPicPr preferRelativeResize="0"/>
          <p:nvPr/>
        </p:nvPicPr>
        <p:blipFill>
          <a:blip r:embed="rId5">
            <a:alphaModFix/>
          </a:blip>
          <a:stretch>
            <a:fillRect/>
          </a:stretch>
        </p:blipFill>
        <p:spPr>
          <a:xfrm>
            <a:off x="4607950" y="152400"/>
            <a:ext cx="3464065" cy="43202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idx="12" type="sldNum"/>
          </p:nvPr>
        </p:nvSpPr>
        <p:spPr>
          <a:xfrm>
            <a:off x="8583600" y="4878010"/>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zh-CN">
                <a:solidFill>
                  <a:schemeClr val="dk1"/>
                </a:solidFill>
              </a:rPr>
              <a:t>‹#›</a:t>
            </a:fld>
            <a:endParaRPr>
              <a:solidFill>
                <a:schemeClr val="dk1"/>
              </a:solidFill>
            </a:endParaRPr>
          </a:p>
        </p:txBody>
      </p:sp>
      <p:sp>
        <p:nvSpPr>
          <p:cNvPr id="92" name="Google Shape;92;p16"/>
          <p:cNvSpPr txBox="1"/>
          <p:nvPr/>
        </p:nvSpPr>
        <p:spPr>
          <a:xfrm>
            <a:off x="56363" y="696038"/>
            <a:ext cx="9031200" cy="6318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t/>
            </a:r>
            <a:endParaRPr sz="1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700">
              <a:solidFill>
                <a:schemeClr val="dk1"/>
              </a:solidFill>
              <a:latin typeface="Calibri"/>
              <a:ea typeface="Calibri"/>
              <a:cs typeface="Calibri"/>
              <a:sym typeface="Calibri"/>
            </a:endParaRPr>
          </a:p>
        </p:txBody>
      </p:sp>
      <p:sp>
        <p:nvSpPr>
          <p:cNvPr id="93" name="Google Shape;93;p16"/>
          <p:cNvSpPr txBox="1"/>
          <p:nvPr/>
        </p:nvSpPr>
        <p:spPr>
          <a:xfrm>
            <a:off x="2272500" y="4625053"/>
            <a:ext cx="45990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1100">
                <a:solidFill>
                  <a:schemeClr val="lt1"/>
                </a:solidFill>
                <a:latin typeface="Calibri"/>
                <a:ea typeface="Calibri"/>
                <a:cs typeface="Calibri"/>
                <a:sym typeface="Calibri"/>
              </a:rPr>
              <a:t>*</a:t>
            </a:r>
            <a:r>
              <a:rPr lang="zh-CN" sz="1100" u="sng">
                <a:solidFill>
                  <a:schemeClr val="lt1"/>
                </a:solidFill>
                <a:latin typeface="Calibri"/>
                <a:ea typeface="Calibri"/>
                <a:cs typeface="Calibri"/>
                <a:sym typeface="Calibri"/>
              </a:rPr>
              <a:t>Source</a:t>
            </a:r>
            <a:r>
              <a:rPr lang="zh-CN" sz="1100">
                <a:solidFill>
                  <a:schemeClr val="lt1"/>
                </a:solidFill>
                <a:latin typeface="Calibri"/>
                <a:ea typeface="Calibri"/>
                <a:cs typeface="Calibri"/>
                <a:sym typeface="Calibri"/>
              </a:rPr>
              <a:t>: Norman Bourassa et al. “Operational data analytics: Optimizing the national energy research scientific computing center cooling systems”</a:t>
            </a:r>
            <a:endParaRPr sz="1100">
              <a:solidFill>
                <a:schemeClr val="lt1"/>
              </a:solidFill>
              <a:latin typeface="Calibri"/>
              <a:ea typeface="Calibri"/>
              <a:cs typeface="Calibri"/>
              <a:sym typeface="Calibri"/>
            </a:endParaRPr>
          </a:p>
        </p:txBody>
      </p:sp>
      <p:pic>
        <p:nvPicPr>
          <p:cNvPr id="94" name="Google Shape;94;p16"/>
          <p:cNvPicPr preferRelativeResize="0"/>
          <p:nvPr/>
        </p:nvPicPr>
        <p:blipFill>
          <a:blip r:embed="rId3">
            <a:alphaModFix/>
          </a:blip>
          <a:stretch>
            <a:fillRect/>
          </a:stretch>
        </p:blipFill>
        <p:spPr>
          <a:xfrm>
            <a:off x="0" y="4625050"/>
            <a:ext cx="8974152" cy="526850"/>
          </a:xfrm>
          <a:prstGeom prst="rect">
            <a:avLst/>
          </a:prstGeom>
          <a:noFill/>
          <a:ln>
            <a:noFill/>
          </a:ln>
        </p:spPr>
      </p:pic>
      <p:pic>
        <p:nvPicPr>
          <p:cNvPr id="95" name="Google Shape;95;p16"/>
          <p:cNvPicPr preferRelativeResize="0"/>
          <p:nvPr/>
        </p:nvPicPr>
        <p:blipFill>
          <a:blip r:embed="rId4">
            <a:alphaModFix/>
          </a:blip>
          <a:stretch>
            <a:fillRect/>
          </a:stretch>
        </p:blipFill>
        <p:spPr>
          <a:xfrm>
            <a:off x="1940425" y="464938"/>
            <a:ext cx="5263162" cy="2967637"/>
          </a:xfrm>
          <a:prstGeom prst="rect">
            <a:avLst/>
          </a:prstGeom>
          <a:noFill/>
          <a:ln>
            <a:noFill/>
          </a:ln>
        </p:spPr>
      </p:pic>
      <p:sp>
        <p:nvSpPr>
          <p:cNvPr id="96" name="Google Shape;96;p16"/>
          <p:cNvSpPr txBox="1"/>
          <p:nvPr/>
        </p:nvSpPr>
        <p:spPr>
          <a:xfrm>
            <a:off x="56375" y="0"/>
            <a:ext cx="9031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300">
                <a:solidFill>
                  <a:schemeClr val="dk1"/>
                </a:solidFill>
              </a:rPr>
              <a:t>A Deep Dive into HPC Data Centers</a:t>
            </a:r>
            <a:endParaRPr sz="900"/>
          </a:p>
        </p:txBody>
      </p:sp>
      <p:sp>
        <p:nvSpPr>
          <p:cNvPr id="97" name="Google Shape;97;p16"/>
          <p:cNvSpPr/>
          <p:nvPr/>
        </p:nvSpPr>
        <p:spPr>
          <a:xfrm>
            <a:off x="3102075" y="2463200"/>
            <a:ext cx="488400" cy="52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0"/>
          </a:p>
        </p:txBody>
      </p:sp>
      <p:sp>
        <p:nvSpPr>
          <p:cNvPr id="98" name="Google Shape;98;p16"/>
          <p:cNvSpPr/>
          <p:nvPr/>
        </p:nvSpPr>
        <p:spPr>
          <a:xfrm flipH="1" rot="-5400000">
            <a:off x="2456525" y="2580125"/>
            <a:ext cx="526500" cy="662400"/>
          </a:xfrm>
          <a:prstGeom prst="bentArrow">
            <a:avLst>
              <a:gd fmla="val 25000" name="adj1"/>
              <a:gd fmla="val 25000" name="adj2"/>
              <a:gd fmla="val 25000" name="adj3"/>
              <a:gd fmla="val 43750" name="adj4"/>
            </a:avLst>
          </a:prstGeom>
          <a:solidFill>
            <a:schemeClr val="lt2"/>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6"/>
          <p:cNvPicPr preferRelativeResize="0"/>
          <p:nvPr/>
        </p:nvPicPr>
        <p:blipFill>
          <a:blip r:embed="rId5">
            <a:alphaModFix/>
          </a:blip>
          <a:stretch>
            <a:fillRect/>
          </a:stretch>
        </p:blipFill>
        <p:spPr>
          <a:xfrm>
            <a:off x="1381950" y="3221863"/>
            <a:ext cx="2090300" cy="1355875"/>
          </a:xfrm>
          <a:prstGeom prst="rect">
            <a:avLst/>
          </a:prstGeom>
          <a:noFill/>
          <a:ln>
            <a:noFill/>
          </a:ln>
        </p:spPr>
      </p:pic>
      <p:sp>
        <p:nvSpPr>
          <p:cNvPr id="100" name="Google Shape;100;p16"/>
          <p:cNvSpPr txBox="1"/>
          <p:nvPr/>
        </p:nvSpPr>
        <p:spPr>
          <a:xfrm>
            <a:off x="2475575" y="3754900"/>
            <a:ext cx="4884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 . .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idx="12" type="sldNum"/>
          </p:nvPr>
        </p:nvSpPr>
        <p:spPr>
          <a:xfrm>
            <a:off x="8583600" y="4878010"/>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solidFill>
                  <a:schemeClr val="dk1"/>
                </a:solidFill>
              </a:rPr>
              <a:t>‹#›</a:t>
            </a:fld>
            <a:endParaRPr>
              <a:solidFill>
                <a:schemeClr val="dk1"/>
              </a:solidFill>
            </a:endParaRPr>
          </a:p>
        </p:txBody>
      </p:sp>
      <p:sp>
        <p:nvSpPr>
          <p:cNvPr id="107" name="Google Shape;107;p17"/>
          <p:cNvSpPr txBox="1"/>
          <p:nvPr/>
        </p:nvSpPr>
        <p:spPr>
          <a:xfrm>
            <a:off x="56363" y="696038"/>
            <a:ext cx="9031200" cy="6318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t/>
            </a:r>
            <a:endParaRPr sz="17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700">
              <a:solidFill>
                <a:schemeClr val="dk1"/>
              </a:solidFill>
              <a:latin typeface="Calibri"/>
              <a:ea typeface="Calibri"/>
              <a:cs typeface="Calibri"/>
              <a:sym typeface="Calibri"/>
            </a:endParaRPr>
          </a:p>
        </p:txBody>
      </p:sp>
      <p:sp>
        <p:nvSpPr>
          <p:cNvPr id="108" name="Google Shape;108;p17"/>
          <p:cNvSpPr txBox="1"/>
          <p:nvPr/>
        </p:nvSpPr>
        <p:spPr>
          <a:xfrm>
            <a:off x="2272500" y="4625053"/>
            <a:ext cx="45990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1100">
                <a:solidFill>
                  <a:schemeClr val="lt1"/>
                </a:solidFill>
                <a:latin typeface="Calibri"/>
                <a:ea typeface="Calibri"/>
                <a:cs typeface="Calibri"/>
                <a:sym typeface="Calibri"/>
              </a:rPr>
              <a:t>*</a:t>
            </a:r>
            <a:r>
              <a:rPr lang="zh-CN" sz="1100" u="sng">
                <a:solidFill>
                  <a:schemeClr val="lt1"/>
                </a:solidFill>
                <a:latin typeface="Calibri"/>
                <a:ea typeface="Calibri"/>
                <a:cs typeface="Calibri"/>
                <a:sym typeface="Calibri"/>
              </a:rPr>
              <a:t>Source</a:t>
            </a:r>
            <a:r>
              <a:rPr lang="zh-CN" sz="1100">
                <a:solidFill>
                  <a:schemeClr val="lt1"/>
                </a:solidFill>
                <a:latin typeface="Calibri"/>
                <a:ea typeface="Calibri"/>
                <a:cs typeface="Calibri"/>
                <a:sym typeface="Calibri"/>
              </a:rPr>
              <a:t>: Norman Bourassa et al. “Operational data analytics: Optimizing the national energy research scientific computing center cooling systems”</a:t>
            </a:r>
            <a:endParaRPr sz="1100">
              <a:solidFill>
                <a:schemeClr val="lt1"/>
              </a:solidFill>
              <a:latin typeface="Calibri"/>
              <a:ea typeface="Calibri"/>
              <a:cs typeface="Calibri"/>
              <a:sym typeface="Calibri"/>
            </a:endParaRPr>
          </a:p>
        </p:txBody>
      </p:sp>
      <p:pic>
        <p:nvPicPr>
          <p:cNvPr id="109" name="Google Shape;109;p17"/>
          <p:cNvPicPr preferRelativeResize="0"/>
          <p:nvPr/>
        </p:nvPicPr>
        <p:blipFill>
          <a:blip r:embed="rId3">
            <a:alphaModFix/>
          </a:blip>
          <a:stretch>
            <a:fillRect/>
          </a:stretch>
        </p:blipFill>
        <p:spPr>
          <a:xfrm>
            <a:off x="0" y="4625050"/>
            <a:ext cx="8974152" cy="526850"/>
          </a:xfrm>
          <a:prstGeom prst="rect">
            <a:avLst/>
          </a:prstGeom>
          <a:noFill/>
          <a:ln>
            <a:noFill/>
          </a:ln>
        </p:spPr>
      </p:pic>
      <p:pic>
        <p:nvPicPr>
          <p:cNvPr id="110" name="Google Shape;110;p17"/>
          <p:cNvPicPr preferRelativeResize="0"/>
          <p:nvPr/>
        </p:nvPicPr>
        <p:blipFill rotWithShape="1">
          <a:blip r:embed="rId4">
            <a:alphaModFix/>
          </a:blip>
          <a:srcRect b="0" l="0" r="0" t="0"/>
          <a:stretch/>
        </p:blipFill>
        <p:spPr>
          <a:xfrm>
            <a:off x="2490017" y="-3325"/>
            <a:ext cx="6597558" cy="5143500"/>
          </a:xfrm>
          <a:prstGeom prst="rect">
            <a:avLst/>
          </a:prstGeom>
          <a:noFill/>
          <a:ln>
            <a:noFill/>
          </a:ln>
        </p:spPr>
      </p:pic>
      <p:sp>
        <p:nvSpPr>
          <p:cNvPr id="111" name="Google Shape;111;p17"/>
          <p:cNvSpPr txBox="1"/>
          <p:nvPr/>
        </p:nvSpPr>
        <p:spPr>
          <a:xfrm>
            <a:off x="0" y="-3325"/>
            <a:ext cx="2561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700">
                <a:solidFill>
                  <a:schemeClr val="dk1"/>
                </a:solidFill>
              </a:rPr>
              <a:t>Reference Architecture for ODA</a:t>
            </a:r>
            <a:endParaRPr b="1" sz="1700">
              <a:solidFill>
                <a:schemeClr val="dk1"/>
              </a:solidFill>
            </a:endParaRPr>
          </a:p>
          <a:p>
            <a:pPr indent="0" lvl="0" marL="0" rtl="0" algn="l">
              <a:spcBef>
                <a:spcPts val="0"/>
              </a:spcBef>
              <a:spcAft>
                <a:spcPts val="0"/>
              </a:spcAft>
              <a:buNone/>
            </a:pPr>
            <a:r>
              <a:rPr b="1" lang="zh-CN" sz="1700">
                <a:solidFill>
                  <a:schemeClr val="dk1"/>
                </a:solidFill>
              </a:rPr>
              <a:t>by Suman et al. (2023) </a:t>
            </a:r>
            <a:endParaRPr sz="800"/>
          </a:p>
        </p:txBody>
      </p:sp>
      <p:sp>
        <p:nvSpPr>
          <p:cNvPr id="112" name="Google Shape;112;p17"/>
          <p:cNvSpPr/>
          <p:nvPr/>
        </p:nvSpPr>
        <p:spPr>
          <a:xfrm>
            <a:off x="5326450" y="518450"/>
            <a:ext cx="841500" cy="33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3" name="Google Shape;113;p17"/>
          <p:cNvSpPr/>
          <p:nvPr/>
        </p:nvSpPr>
        <p:spPr>
          <a:xfrm>
            <a:off x="6698150" y="2503350"/>
            <a:ext cx="636000" cy="47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4" name="Google Shape;114;p17"/>
          <p:cNvSpPr/>
          <p:nvPr/>
        </p:nvSpPr>
        <p:spPr>
          <a:xfrm>
            <a:off x="3421950" y="2508450"/>
            <a:ext cx="981300" cy="33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5" name="Google Shape;115;p17"/>
          <p:cNvSpPr/>
          <p:nvPr/>
        </p:nvSpPr>
        <p:spPr>
          <a:xfrm>
            <a:off x="6520250" y="518450"/>
            <a:ext cx="841500" cy="33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6" name="Google Shape;116;p17"/>
          <p:cNvSpPr txBox="1"/>
          <p:nvPr/>
        </p:nvSpPr>
        <p:spPr>
          <a:xfrm>
            <a:off x="375275" y="2284775"/>
            <a:ext cx="1379700" cy="19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96075" y="2"/>
            <a:ext cx="8952000" cy="585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zh-CN"/>
              <a:t>Research Questions</a:t>
            </a:r>
            <a:endParaRPr b="1"/>
          </a:p>
        </p:txBody>
      </p:sp>
      <p:sp>
        <p:nvSpPr>
          <p:cNvPr id="123" name="Google Shape;123;p18"/>
          <p:cNvSpPr txBox="1"/>
          <p:nvPr>
            <p:ph idx="12" type="sldNum"/>
          </p:nvPr>
        </p:nvSpPr>
        <p:spPr>
          <a:xfrm>
            <a:off x="8515350" y="4718972"/>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124" name="Google Shape;124;p18"/>
          <p:cNvSpPr txBox="1"/>
          <p:nvPr/>
        </p:nvSpPr>
        <p:spPr>
          <a:xfrm>
            <a:off x="96000" y="437050"/>
            <a:ext cx="8952000" cy="1177500"/>
          </a:xfrm>
          <a:prstGeom prst="rect">
            <a:avLst/>
          </a:prstGeom>
          <a:noFill/>
          <a:ln>
            <a:noFill/>
          </a:ln>
        </p:spPr>
        <p:txBody>
          <a:bodyPr anchorCtr="0" anchor="t" bIns="34275" lIns="68575" spcFirstLastPara="1" rIns="68575" wrap="square" tIns="34275">
            <a:spAutoFit/>
          </a:bodyPr>
          <a:lstStyle/>
          <a:p>
            <a:pPr indent="0" lvl="0" marL="0" rtl="0" algn="l">
              <a:lnSpc>
                <a:spcPct val="100000"/>
              </a:lnSpc>
              <a:spcBef>
                <a:spcPts val="0"/>
              </a:spcBef>
              <a:spcAft>
                <a:spcPts val="0"/>
              </a:spcAft>
              <a:buNone/>
            </a:pPr>
            <a:r>
              <a:rPr i="1" lang="zh-CN" sz="1800">
                <a:solidFill>
                  <a:schemeClr val="dk1"/>
                </a:solidFill>
                <a:highlight>
                  <a:schemeClr val="lt1"/>
                </a:highlight>
              </a:rPr>
              <a:t>Our primary goal is to achieve </a:t>
            </a:r>
            <a:r>
              <a:rPr b="1" i="1" lang="zh-CN" sz="1800">
                <a:solidFill>
                  <a:schemeClr val="dk1"/>
                </a:solidFill>
                <a:highlight>
                  <a:schemeClr val="lt1"/>
                </a:highlight>
              </a:rPr>
              <a:t>comprehensive understanding</a:t>
            </a:r>
            <a:r>
              <a:rPr i="1" lang="zh-CN" sz="1800">
                <a:solidFill>
                  <a:schemeClr val="dk1"/>
                </a:solidFill>
                <a:highlight>
                  <a:schemeClr val="lt1"/>
                </a:highlight>
              </a:rPr>
              <a:t>, while simultaneously introducing adaptive </a:t>
            </a:r>
            <a:r>
              <a:rPr b="1" i="1" lang="zh-CN" sz="1800">
                <a:solidFill>
                  <a:schemeClr val="dk1"/>
                </a:solidFill>
                <a:highlight>
                  <a:schemeClr val="lt1"/>
                </a:highlight>
              </a:rPr>
              <a:t>machine learning models </a:t>
            </a:r>
            <a:r>
              <a:rPr i="1" lang="zh-CN" sz="1800">
                <a:solidFill>
                  <a:schemeClr val="dk1"/>
                </a:solidFill>
                <a:highlight>
                  <a:schemeClr val="lt1"/>
                </a:highlight>
              </a:rPr>
              <a:t>that </a:t>
            </a:r>
            <a:r>
              <a:rPr b="1" i="1" lang="zh-CN" sz="1800">
                <a:solidFill>
                  <a:schemeClr val="dk1"/>
                </a:solidFill>
                <a:highlight>
                  <a:schemeClr val="lt1"/>
                </a:highlight>
              </a:rPr>
              <a:t>estimate and forecast </a:t>
            </a:r>
            <a:r>
              <a:rPr i="1" lang="zh-CN" sz="1800">
                <a:solidFill>
                  <a:schemeClr val="dk1"/>
                </a:solidFill>
                <a:highlight>
                  <a:schemeClr val="lt1"/>
                </a:highlight>
              </a:rPr>
              <a:t>resource and energy in HPC data center. Explore proactive decision-making also balancing optimal performance with </a:t>
            </a:r>
            <a:r>
              <a:rPr b="1" i="1" lang="zh-CN" sz="1800">
                <a:solidFill>
                  <a:schemeClr val="dk1"/>
                </a:solidFill>
                <a:highlight>
                  <a:schemeClr val="lt1"/>
                </a:highlight>
              </a:rPr>
              <a:t>sustainable</a:t>
            </a:r>
            <a:r>
              <a:rPr i="1" lang="zh-CN" sz="1800">
                <a:solidFill>
                  <a:schemeClr val="dk1"/>
                </a:solidFill>
                <a:highlight>
                  <a:schemeClr val="lt1"/>
                </a:highlight>
              </a:rPr>
              <a:t> practices for HPC data center.</a:t>
            </a:r>
            <a:endParaRPr i="1" sz="1800">
              <a:solidFill>
                <a:schemeClr val="dk1"/>
              </a:solidFill>
              <a:highlight>
                <a:schemeClr val="lt1"/>
              </a:highlight>
            </a:endParaRPr>
          </a:p>
        </p:txBody>
      </p:sp>
      <p:sp>
        <p:nvSpPr>
          <p:cNvPr id="125" name="Google Shape;125;p18"/>
          <p:cNvSpPr txBox="1"/>
          <p:nvPr/>
        </p:nvSpPr>
        <p:spPr>
          <a:xfrm>
            <a:off x="96000" y="1743788"/>
            <a:ext cx="9048600" cy="3324600"/>
          </a:xfrm>
          <a:prstGeom prst="rect">
            <a:avLst/>
          </a:prstGeom>
          <a:noFill/>
          <a:ln>
            <a:noFill/>
          </a:ln>
        </p:spPr>
        <p:txBody>
          <a:bodyPr anchorCtr="0" anchor="t" bIns="68575" lIns="68575" spcFirstLastPara="1" rIns="68575" wrap="square" tIns="68575">
            <a:spAutoFit/>
          </a:bodyPr>
          <a:lstStyle/>
          <a:p>
            <a:pPr indent="0" lvl="0" marL="0" rtl="0" algn="l">
              <a:lnSpc>
                <a:spcPct val="150000"/>
              </a:lnSpc>
              <a:spcBef>
                <a:spcPts val="0"/>
              </a:spcBef>
              <a:spcAft>
                <a:spcPts val="0"/>
              </a:spcAft>
              <a:buNone/>
            </a:pPr>
            <a:r>
              <a:rPr b="1" lang="zh-CN" sz="1800">
                <a:solidFill>
                  <a:schemeClr val="dk1"/>
                </a:solidFill>
                <a:highlight>
                  <a:srgbClr val="FFFFFF"/>
                </a:highlight>
              </a:rPr>
              <a:t>RQ1:</a:t>
            </a:r>
            <a:r>
              <a:rPr lang="zh-CN" sz="1800">
                <a:solidFill>
                  <a:schemeClr val="dk1"/>
                </a:solidFill>
                <a:highlight>
                  <a:srgbClr val="FFFFFF"/>
                </a:highlight>
              </a:rPr>
              <a:t> How to </a:t>
            </a:r>
            <a:r>
              <a:rPr lang="zh-CN" sz="1800">
                <a:solidFill>
                  <a:srgbClr val="1155CC"/>
                </a:solidFill>
                <a:highlight>
                  <a:srgbClr val="FFFFFF"/>
                </a:highlight>
              </a:rPr>
              <a:t>characterize and analyse</a:t>
            </a:r>
            <a:r>
              <a:rPr lang="zh-CN" sz="1800">
                <a:solidFill>
                  <a:srgbClr val="0277B3"/>
                </a:solidFill>
                <a:highlight>
                  <a:srgbClr val="FFFFFF"/>
                </a:highlight>
              </a:rPr>
              <a:t> </a:t>
            </a:r>
            <a:r>
              <a:rPr lang="zh-CN" sz="1800">
                <a:solidFill>
                  <a:schemeClr val="dk1"/>
                </a:solidFill>
                <a:highlight>
                  <a:srgbClr val="FFFFFF"/>
                </a:highlight>
              </a:rPr>
              <a:t>r</a:t>
            </a:r>
            <a:r>
              <a:rPr lang="zh-CN" sz="1800">
                <a:solidFill>
                  <a:schemeClr val="dk1"/>
                </a:solidFill>
                <a:highlight>
                  <a:srgbClr val="FFFFFF"/>
                </a:highlight>
              </a:rPr>
              <a:t>esource and energy in HPC data center?</a:t>
            </a:r>
            <a:endParaRPr sz="1800">
              <a:solidFill>
                <a:schemeClr val="dk1"/>
              </a:solidFill>
              <a:highlight>
                <a:srgbClr val="FFFFFF"/>
              </a:highlight>
            </a:endParaRPr>
          </a:p>
          <a:p>
            <a:pPr indent="0" lvl="0" marL="0" rtl="0" algn="l">
              <a:lnSpc>
                <a:spcPct val="150000"/>
              </a:lnSpc>
              <a:spcBef>
                <a:spcPts val="0"/>
              </a:spcBef>
              <a:spcAft>
                <a:spcPts val="0"/>
              </a:spcAft>
              <a:buNone/>
            </a:pPr>
            <a:r>
              <a:t/>
            </a:r>
            <a:endParaRPr sz="1800">
              <a:solidFill>
                <a:schemeClr val="dk1"/>
              </a:solidFill>
              <a:highlight>
                <a:srgbClr val="FFFFFF"/>
              </a:highlight>
            </a:endParaRPr>
          </a:p>
          <a:p>
            <a:pPr indent="0" lvl="0" marL="0" rtl="0" algn="l">
              <a:lnSpc>
                <a:spcPct val="150000"/>
              </a:lnSpc>
              <a:spcBef>
                <a:spcPts val="0"/>
              </a:spcBef>
              <a:spcAft>
                <a:spcPts val="0"/>
              </a:spcAft>
              <a:buNone/>
            </a:pPr>
            <a:r>
              <a:rPr b="1" lang="zh-CN" sz="1800">
                <a:solidFill>
                  <a:schemeClr val="dk1"/>
                </a:solidFill>
                <a:highlight>
                  <a:srgbClr val="FFFFFF"/>
                </a:highlight>
              </a:rPr>
              <a:t>RQ2:</a:t>
            </a:r>
            <a:r>
              <a:rPr lang="zh-CN" sz="1800">
                <a:solidFill>
                  <a:schemeClr val="dk1"/>
                </a:solidFill>
                <a:highlight>
                  <a:srgbClr val="FFFFFF"/>
                </a:highlight>
              </a:rPr>
              <a:t> How to design an accurate and efficient </a:t>
            </a:r>
            <a:r>
              <a:rPr lang="zh-CN" sz="1800">
                <a:solidFill>
                  <a:srgbClr val="1155CC"/>
                </a:solidFill>
                <a:highlight>
                  <a:srgbClr val="FFFFFF"/>
                </a:highlight>
              </a:rPr>
              <a:t>ML model </a:t>
            </a:r>
            <a:r>
              <a:rPr lang="zh-CN" sz="1800">
                <a:solidFill>
                  <a:schemeClr val="dk1"/>
                </a:solidFill>
                <a:highlight>
                  <a:srgbClr val="FFFFFF"/>
                </a:highlight>
              </a:rPr>
              <a:t>for data center resource and</a:t>
            </a:r>
            <a:endParaRPr sz="1800">
              <a:solidFill>
                <a:schemeClr val="dk1"/>
              </a:solidFill>
              <a:highlight>
                <a:srgbClr val="FFFFFF"/>
              </a:highlight>
            </a:endParaRPr>
          </a:p>
          <a:p>
            <a:pPr indent="0" lvl="0" marL="0" rtl="0" algn="l">
              <a:lnSpc>
                <a:spcPct val="150000"/>
              </a:lnSpc>
              <a:spcBef>
                <a:spcPts val="0"/>
              </a:spcBef>
              <a:spcAft>
                <a:spcPts val="0"/>
              </a:spcAft>
              <a:buNone/>
            </a:pPr>
            <a:r>
              <a:rPr lang="zh-CN" sz="1800">
                <a:solidFill>
                  <a:schemeClr val="dk1"/>
                </a:solidFill>
                <a:highlight>
                  <a:srgbClr val="FFFFFF"/>
                </a:highlight>
              </a:rPr>
              <a:t>         energy estimation and prediction?</a:t>
            </a:r>
            <a:endParaRPr sz="1800">
              <a:solidFill>
                <a:schemeClr val="dk1"/>
              </a:solidFill>
              <a:highlight>
                <a:srgbClr val="FFFFFF"/>
              </a:highlight>
            </a:endParaRPr>
          </a:p>
          <a:p>
            <a:pPr indent="0" lvl="0" marL="0" rtl="0" algn="l">
              <a:lnSpc>
                <a:spcPct val="150000"/>
              </a:lnSpc>
              <a:spcBef>
                <a:spcPts val="0"/>
              </a:spcBef>
              <a:spcAft>
                <a:spcPts val="0"/>
              </a:spcAft>
              <a:buNone/>
            </a:pPr>
            <a:r>
              <a:t/>
            </a:r>
            <a:endParaRPr sz="1800">
              <a:solidFill>
                <a:schemeClr val="dk1"/>
              </a:solidFill>
              <a:highlight>
                <a:srgbClr val="FFFFFF"/>
              </a:highlight>
            </a:endParaRPr>
          </a:p>
          <a:p>
            <a:pPr indent="0" lvl="0" marL="0" rtl="0" algn="l">
              <a:lnSpc>
                <a:spcPct val="150000"/>
              </a:lnSpc>
              <a:spcBef>
                <a:spcPts val="0"/>
              </a:spcBef>
              <a:spcAft>
                <a:spcPts val="0"/>
              </a:spcAft>
              <a:buNone/>
            </a:pPr>
            <a:r>
              <a:rPr b="1" lang="zh-CN" sz="1800">
                <a:solidFill>
                  <a:schemeClr val="dk1"/>
                </a:solidFill>
                <a:highlight>
                  <a:srgbClr val="FFFFFF"/>
                </a:highlight>
              </a:rPr>
              <a:t>RQ3: </a:t>
            </a:r>
            <a:r>
              <a:rPr lang="zh-CN" sz="1800">
                <a:solidFill>
                  <a:schemeClr val="dk1"/>
                </a:solidFill>
                <a:highlight>
                  <a:srgbClr val="FFFFFF"/>
                </a:highlight>
              </a:rPr>
              <a:t>How to </a:t>
            </a:r>
            <a:r>
              <a:rPr lang="zh-CN" sz="1800">
                <a:solidFill>
                  <a:srgbClr val="1155CC"/>
                </a:solidFill>
                <a:highlight>
                  <a:srgbClr val="FFFFFF"/>
                </a:highlight>
              </a:rPr>
              <a:t>e</a:t>
            </a:r>
            <a:r>
              <a:rPr lang="zh-CN" sz="1800">
                <a:solidFill>
                  <a:srgbClr val="1155CC"/>
                </a:solidFill>
                <a:highlight>
                  <a:srgbClr val="FFFFFF"/>
                </a:highlight>
              </a:rPr>
              <a:t>valuate</a:t>
            </a:r>
            <a:r>
              <a:rPr lang="zh-CN" sz="1800">
                <a:solidFill>
                  <a:schemeClr val="dk1"/>
                </a:solidFill>
                <a:highlight>
                  <a:srgbClr val="FFFFFF"/>
                </a:highlight>
              </a:rPr>
              <a:t> the ML models to understand resource use and energy</a:t>
            </a:r>
            <a:endParaRPr sz="1800">
              <a:solidFill>
                <a:schemeClr val="dk1"/>
              </a:solidFill>
              <a:highlight>
                <a:srgbClr val="FFFFFF"/>
              </a:highlight>
            </a:endParaRPr>
          </a:p>
          <a:p>
            <a:pPr indent="0" lvl="0" marL="0" rtl="0" algn="l">
              <a:lnSpc>
                <a:spcPct val="150000"/>
              </a:lnSpc>
              <a:spcBef>
                <a:spcPts val="0"/>
              </a:spcBef>
              <a:spcAft>
                <a:spcPts val="0"/>
              </a:spcAft>
              <a:buNone/>
            </a:pPr>
            <a:r>
              <a:rPr lang="zh-CN" sz="1800">
                <a:solidFill>
                  <a:schemeClr val="dk1"/>
                </a:solidFill>
                <a:highlight>
                  <a:srgbClr val="FFFFFF"/>
                </a:highlight>
              </a:rPr>
              <a:t>          consumption?</a:t>
            </a:r>
            <a:endParaRPr sz="1800">
              <a:solidFill>
                <a:schemeClr val="dk1"/>
              </a:solidFill>
              <a:highlight>
                <a:srgbClr val="FFFFFF"/>
              </a:highlight>
            </a:endParaRPr>
          </a:p>
          <a:p>
            <a:pPr indent="0" lvl="0" marL="457200" rtl="0" algn="l">
              <a:lnSpc>
                <a:spcPct val="150000"/>
              </a:lnSpc>
              <a:spcBef>
                <a:spcPts val="0"/>
              </a:spcBef>
              <a:spcAft>
                <a:spcPts val="0"/>
              </a:spcAft>
              <a:buNone/>
            </a:pPr>
            <a:r>
              <a:t/>
            </a:r>
            <a:endParaRPr sz="1800">
              <a:solidFill>
                <a:schemeClr val="dk1"/>
              </a:solidFill>
              <a:highlight>
                <a:srgbClr val="FFFFFF"/>
              </a:highlight>
            </a:endParaRPr>
          </a:p>
        </p:txBody>
      </p:sp>
      <p:sp>
        <p:nvSpPr>
          <p:cNvPr id="126" name="Google Shape;126;p18"/>
          <p:cNvSpPr/>
          <p:nvPr/>
        </p:nvSpPr>
        <p:spPr>
          <a:xfrm>
            <a:off x="6055425" y="4632816"/>
            <a:ext cx="1437000" cy="446100"/>
          </a:xfrm>
          <a:prstGeom prst="rect">
            <a:avLst/>
          </a:prstGeom>
          <a:solidFill>
            <a:srgbClr val="0277B3"/>
          </a:solidFill>
          <a:ln cap="flat" cmpd="sng" w="9525">
            <a:solidFill>
              <a:srgbClr val="0277B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 name="Google Shape;127;p18"/>
          <p:cNvSpPr txBox="1"/>
          <p:nvPr/>
        </p:nvSpPr>
        <p:spPr>
          <a:xfrm>
            <a:off x="0" y="0"/>
            <a:ext cx="2250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1100">
                <a:solidFill>
                  <a:schemeClr val="lt1"/>
                </a:solidFill>
                <a:latin typeface="Calibri"/>
                <a:ea typeface="Calibri"/>
                <a:cs typeface="Calibri"/>
                <a:sym typeface="Calibri"/>
              </a:rPr>
              <a:t>*</a:t>
            </a:r>
            <a:endParaRPr sz="1100"/>
          </a:p>
        </p:txBody>
      </p:sp>
      <p:pic>
        <p:nvPicPr>
          <p:cNvPr id="128" name="Google Shape;128;p18"/>
          <p:cNvPicPr preferRelativeResize="0"/>
          <p:nvPr/>
        </p:nvPicPr>
        <p:blipFill>
          <a:blip r:embed="rId3">
            <a:alphaModFix/>
          </a:blip>
          <a:stretch>
            <a:fillRect/>
          </a:stretch>
        </p:blipFill>
        <p:spPr>
          <a:xfrm>
            <a:off x="0" y="4625050"/>
            <a:ext cx="8857252" cy="52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idx="12" type="sldNum"/>
          </p:nvPr>
        </p:nvSpPr>
        <p:spPr>
          <a:xfrm>
            <a:off x="8515350" y="4718972"/>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135" name="Google Shape;135;p19"/>
          <p:cNvSpPr txBox="1"/>
          <p:nvPr/>
        </p:nvSpPr>
        <p:spPr>
          <a:xfrm>
            <a:off x="2272500" y="4625053"/>
            <a:ext cx="45990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1100">
                <a:solidFill>
                  <a:schemeClr val="lt1"/>
                </a:solidFill>
                <a:latin typeface="Calibri"/>
                <a:ea typeface="Calibri"/>
                <a:cs typeface="Calibri"/>
                <a:sym typeface="Calibri"/>
              </a:rPr>
              <a:t>*</a:t>
            </a:r>
            <a:r>
              <a:rPr lang="zh-CN" sz="1100" u="sng">
                <a:solidFill>
                  <a:schemeClr val="lt1"/>
                </a:solidFill>
                <a:latin typeface="Calibri"/>
                <a:ea typeface="Calibri"/>
                <a:cs typeface="Calibri"/>
                <a:sym typeface="Calibri"/>
              </a:rPr>
              <a:t>Source</a:t>
            </a:r>
            <a:r>
              <a:rPr lang="zh-CN" sz="1100">
                <a:solidFill>
                  <a:schemeClr val="lt1"/>
                </a:solidFill>
                <a:latin typeface="Calibri"/>
                <a:ea typeface="Calibri"/>
                <a:cs typeface="Calibri"/>
                <a:sym typeface="Calibri"/>
              </a:rPr>
              <a:t>: Norman Bourassa et al. “Operational data analytics: Optimizing the national energy research scientific computing center cooling systems”</a:t>
            </a:r>
            <a:endParaRPr sz="1100">
              <a:solidFill>
                <a:schemeClr val="lt1"/>
              </a:solidFill>
              <a:latin typeface="Calibri"/>
              <a:ea typeface="Calibri"/>
              <a:cs typeface="Calibri"/>
              <a:sym typeface="Calibri"/>
            </a:endParaRPr>
          </a:p>
        </p:txBody>
      </p:sp>
      <p:pic>
        <p:nvPicPr>
          <p:cNvPr id="136" name="Google Shape;136;p19"/>
          <p:cNvPicPr preferRelativeResize="0"/>
          <p:nvPr/>
        </p:nvPicPr>
        <p:blipFill>
          <a:blip r:embed="rId3">
            <a:alphaModFix/>
          </a:blip>
          <a:stretch>
            <a:fillRect/>
          </a:stretch>
        </p:blipFill>
        <p:spPr>
          <a:xfrm>
            <a:off x="0" y="4625050"/>
            <a:ext cx="8884224" cy="526850"/>
          </a:xfrm>
          <a:prstGeom prst="rect">
            <a:avLst/>
          </a:prstGeom>
          <a:noFill/>
          <a:ln>
            <a:noFill/>
          </a:ln>
        </p:spPr>
      </p:pic>
      <p:sp>
        <p:nvSpPr>
          <p:cNvPr id="137" name="Google Shape;137;p19"/>
          <p:cNvSpPr txBox="1"/>
          <p:nvPr/>
        </p:nvSpPr>
        <p:spPr>
          <a:xfrm>
            <a:off x="56375" y="0"/>
            <a:ext cx="9031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300">
                <a:solidFill>
                  <a:schemeClr val="dk1"/>
                </a:solidFill>
              </a:rPr>
              <a:t>Literature Survey</a:t>
            </a:r>
            <a:endParaRPr sz="900"/>
          </a:p>
        </p:txBody>
      </p:sp>
      <p:pic>
        <p:nvPicPr>
          <p:cNvPr id="138" name="Google Shape;138;p19"/>
          <p:cNvPicPr preferRelativeResize="0"/>
          <p:nvPr/>
        </p:nvPicPr>
        <p:blipFill>
          <a:blip r:embed="rId4">
            <a:alphaModFix/>
          </a:blip>
          <a:stretch>
            <a:fillRect/>
          </a:stretch>
        </p:blipFill>
        <p:spPr>
          <a:xfrm>
            <a:off x="1337725" y="604600"/>
            <a:ext cx="6356726" cy="385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2" type="sldNum"/>
          </p:nvPr>
        </p:nvSpPr>
        <p:spPr>
          <a:xfrm>
            <a:off x="8583600" y="4869597"/>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145" name="Google Shape;145;p20"/>
          <p:cNvSpPr txBox="1"/>
          <p:nvPr/>
        </p:nvSpPr>
        <p:spPr>
          <a:xfrm>
            <a:off x="2272500" y="4625053"/>
            <a:ext cx="45990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1100">
                <a:solidFill>
                  <a:schemeClr val="lt1"/>
                </a:solidFill>
                <a:latin typeface="Calibri"/>
                <a:ea typeface="Calibri"/>
                <a:cs typeface="Calibri"/>
                <a:sym typeface="Calibri"/>
              </a:rPr>
              <a:t>*</a:t>
            </a:r>
            <a:r>
              <a:rPr lang="zh-CN" sz="1100" u="sng">
                <a:solidFill>
                  <a:schemeClr val="lt1"/>
                </a:solidFill>
                <a:latin typeface="Calibri"/>
                <a:ea typeface="Calibri"/>
                <a:cs typeface="Calibri"/>
                <a:sym typeface="Calibri"/>
              </a:rPr>
              <a:t>Source</a:t>
            </a:r>
            <a:r>
              <a:rPr lang="zh-CN" sz="1100">
                <a:solidFill>
                  <a:schemeClr val="lt1"/>
                </a:solidFill>
                <a:latin typeface="Calibri"/>
                <a:ea typeface="Calibri"/>
                <a:cs typeface="Calibri"/>
                <a:sym typeface="Calibri"/>
              </a:rPr>
              <a:t>: Norman Bourassa et al. “Operational data analytics: Optimizing the national energy research scientific computing center cooling systems”</a:t>
            </a:r>
            <a:endParaRPr sz="1100">
              <a:solidFill>
                <a:schemeClr val="lt1"/>
              </a:solidFill>
              <a:latin typeface="Calibri"/>
              <a:ea typeface="Calibri"/>
              <a:cs typeface="Calibri"/>
              <a:sym typeface="Calibri"/>
            </a:endParaRPr>
          </a:p>
        </p:txBody>
      </p:sp>
      <p:pic>
        <p:nvPicPr>
          <p:cNvPr id="146" name="Google Shape;146;p20"/>
          <p:cNvPicPr preferRelativeResize="0"/>
          <p:nvPr/>
        </p:nvPicPr>
        <p:blipFill>
          <a:blip r:embed="rId3">
            <a:alphaModFix/>
          </a:blip>
          <a:stretch>
            <a:fillRect/>
          </a:stretch>
        </p:blipFill>
        <p:spPr>
          <a:xfrm>
            <a:off x="0" y="4625050"/>
            <a:ext cx="8911201" cy="526850"/>
          </a:xfrm>
          <a:prstGeom prst="rect">
            <a:avLst/>
          </a:prstGeom>
          <a:noFill/>
          <a:ln>
            <a:noFill/>
          </a:ln>
        </p:spPr>
      </p:pic>
      <p:sp>
        <p:nvSpPr>
          <p:cNvPr id="147" name="Google Shape;147;p20"/>
          <p:cNvSpPr txBox="1"/>
          <p:nvPr/>
        </p:nvSpPr>
        <p:spPr>
          <a:xfrm>
            <a:off x="56375" y="0"/>
            <a:ext cx="9031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300">
                <a:solidFill>
                  <a:schemeClr val="dk1"/>
                </a:solidFill>
              </a:rPr>
              <a:t>Literature Survey</a:t>
            </a:r>
            <a:endParaRPr sz="900"/>
          </a:p>
        </p:txBody>
      </p:sp>
      <p:pic>
        <p:nvPicPr>
          <p:cNvPr id="148" name="Google Shape;148;p20"/>
          <p:cNvPicPr preferRelativeResize="0"/>
          <p:nvPr/>
        </p:nvPicPr>
        <p:blipFill>
          <a:blip r:embed="rId4">
            <a:alphaModFix/>
          </a:blip>
          <a:stretch>
            <a:fillRect/>
          </a:stretch>
        </p:blipFill>
        <p:spPr>
          <a:xfrm>
            <a:off x="1481925" y="538800"/>
            <a:ext cx="5551923" cy="2149750"/>
          </a:xfrm>
          <a:prstGeom prst="rect">
            <a:avLst/>
          </a:prstGeom>
          <a:noFill/>
          <a:ln>
            <a:noFill/>
          </a:ln>
        </p:spPr>
      </p:pic>
      <p:pic>
        <p:nvPicPr>
          <p:cNvPr id="149" name="Google Shape;149;p20"/>
          <p:cNvPicPr preferRelativeResize="0"/>
          <p:nvPr/>
        </p:nvPicPr>
        <p:blipFill>
          <a:blip r:embed="rId5">
            <a:alphaModFix/>
          </a:blip>
          <a:stretch>
            <a:fillRect/>
          </a:stretch>
        </p:blipFill>
        <p:spPr>
          <a:xfrm>
            <a:off x="1134900" y="2770400"/>
            <a:ext cx="6568203" cy="1702252"/>
          </a:xfrm>
          <a:prstGeom prst="rect">
            <a:avLst/>
          </a:prstGeom>
          <a:noFill/>
          <a:ln>
            <a:noFill/>
          </a:ln>
        </p:spPr>
      </p:pic>
      <p:sp>
        <p:nvSpPr>
          <p:cNvPr id="150" name="Google Shape;150;p20"/>
          <p:cNvSpPr/>
          <p:nvPr/>
        </p:nvSpPr>
        <p:spPr>
          <a:xfrm>
            <a:off x="4330125" y="2230200"/>
            <a:ext cx="1236000" cy="273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1134900" y="4146400"/>
            <a:ext cx="1188600" cy="273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idx="12" type="sldNum"/>
          </p:nvPr>
        </p:nvSpPr>
        <p:spPr>
          <a:xfrm>
            <a:off x="8515350" y="4718972"/>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158" name="Google Shape;158;p21"/>
          <p:cNvSpPr txBox="1"/>
          <p:nvPr/>
        </p:nvSpPr>
        <p:spPr>
          <a:xfrm>
            <a:off x="104951" y="43275"/>
            <a:ext cx="62025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RQ1.</a:t>
            </a:r>
            <a:r>
              <a:rPr b="1" lang="zh-CN" sz="3300">
                <a:solidFill>
                  <a:schemeClr val="dk1"/>
                </a:solidFill>
                <a:latin typeface="Calibri"/>
                <a:ea typeface="Calibri"/>
                <a:cs typeface="Calibri"/>
                <a:sym typeface="Calibri"/>
              </a:rPr>
              <a:t> Characterization Overview</a:t>
            </a:r>
            <a:endParaRPr b="1" sz="1100"/>
          </a:p>
        </p:txBody>
      </p:sp>
      <p:sp>
        <p:nvSpPr>
          <p:cNvPr id="159" name="Google Shape;159;p21"/>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160" name="Google Shape;160;p21"/>
          <p:cNvPicPr preferRelativeResize="0"/>
          <p:nvPr/>
        </p:nvPicPr>
        <p:blipFill>
          <a:blip r:embed="rId3">
            <a:alphaModFix/>
          </a:blip>
          <a:stretch>
            <a:fillRect/>
          </a:stretch>
        </p:blipFill>
        <p:spPr>
          <a:xfrm>
            <a:off x="0" y="4625050"/>
            <a:ext cx="8785326" cy="526850"/>
          </a:xfrm>
          <a:prstGeom prst="rect">
            <a:avLst/>
          </a:prstGeom>
          <a:noFill/>
          <a:ln>
            <a:noFill/>
          </a:ln>
        </p:spPr>
      </p:pic>
      <p:sp>
        <p:nvSpPr>
          <p:cNvPr id="161" name="Google Shape;161;p21"/>
          <p:cNvSpPr txBox="1"/>
          <p:nvPr/>
        </p:nvSpPr>
        <p:spPr>
          <a:xfrm>
            <a:off x="-129300" y="573448"/>
            <a:ext cx="9402600" cy="366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zh-CN" sz="2000">
                <a:solidFill>
                  <a:schemeClr val="dk1"/>
                </a:solidFill>
                <a:highlight>
                  <a:srgbClr val="FFFFFF"/>
                </a:highlight>
              </a:rPr>
              <a:t>Dataset:</a:t>
            </a:r>
            <a:r>
              <a:rPr b="1" lang="zh-CN" sz="1800">
                <a:solidFill>
                  <a:schemeClr val="dk1"/>
                </a:solidFill>
                <a:highlight>
                  <a:srgbClr val="FFFFFF"/>
                </a:highlight>
              </a:rPr>
              <a:t>  </a:t>
            </a:r>
            <a:r>
              <a:rPr lang="zh-CN" sz="1800">
                <a:solidFill>
                  <a:schemeClr val="dk1"/>
                </a:solidFill>
                <a:highlight>
                  <a:srgbClr val="FFFFFF"/>
                </a:highlight>
              </a:rPr>
              <a:t>LISA Data Center from June 2022 - November 2022</a:t>
            </a:r>
            <a:endParaRPr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zh-CN" sz="1800">
                <a:solidFill>
                  <a:schemeClr val="dk1"/>
                </a:solidFill>
                <a:highlight>
                  <a:srgbClr val="FFFFFF"/>
                </a:highlight>
              </a:rPr>
              <a:t>multi-level</a:t>
            </a:r>
            <a:endParaRPr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zh-CN" sz="1800">
                <a:solidFill>
                  <a:schemeClr val="dk1"/>
                </a:solidFill>
                <a:highlight>
                  <a:srgbClr val="FFFFFF"/>
                </a:highlight>
              </a:rPr>
              <a:t>fine-grained</a:t>
            </a:r>
            <a:endParaRPr sz="1800">
              <a:solidFill>
                <a:schemeClr val="dk1"/>
              </a:solidFill>
              <a:highlight>
                <a:srgbClr val="FFFFFF"/>
              </a:highlight>
            </a:endParaRPr>
          </a:p>
          <a:p>
            <a:pPr indent="0" lvl="0" marL="457200" rtl="0" algn="l">
              <a:spcBef>
                <a:spcPts val="0"/>
              </a:spcBef>
              <a:spcAft>
                <a:spcPts val="0"/>
              </a:spcAft>
              <a:buNone/>
            </a:pPr>
            <a:r>
              <a:t/>
            </a:r>
            <a:endParaRPr sz="1800">
              <a:solidFill>
                <a:schemeClr val="dk1"/>
              </a:solidFill>
              <a:highlight>
                <a:srgbClr val="FFFFFF"/>
              </a:highlight>
            </a:endParaRPr>
          </a:p>
          <a:p>
            <a:pPr indent="0" lvl="0" marL="457200" rtl="0" algn="l">
              <a:spcBef>
                <a:spcPts val="0"/>
              </a:spcBef>
              <a:spcAft>
                <a:spcPts val="0"/>
              </a:spcAft>
              <a:buNone/>
            </a:pPr>
            <a:r>
              <a:t/>
            </a:r>
            <a:endParaRPr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b="1" lang="zh-CN" sz="2000">
                <a:solidFill>
                  <a:schemeClr val="dk1"/>
                </a:solidFill>
                <a:highlight>
                  <a:schemeClr val="lt1"/>
                </a:highlight>
              </a:rPr>
              <a:t>Metrics Focus:</a:t>
            </a:r>
            <a:r>
              <a:rPr b="1" lang="zh-CN" sz="1800">
                <a:solidFill>
                  <a:schemeClr val="dk1"/>
                </a:solidFill>
                <a:highlight>
                  <a:schemeClr val="lt1"/>
                </a:highlight>
              </a:rPr>
              <a:t> </a:t>
            </a:r>
            <a:r>
              <a:rPr lang="zh-CN" sz="1800">
                <a:solidFill>
                  <a:schemeClr val="dk1"/>
                </a:solidFill>
                <a:highlight>
                  <a:schemeClr val="lt1"/>
                </a:highlight>
              </a:rPr>
              <a:t>CPU Utilization; Power Usage</a:t>
            </a:r>
            <a:endParaRPr sz="1800">
              <a:solidFill>
                <a:schemeClr val="dk1"/>
              </a:solidFill>
              <a:highlight>
                <a:srgbClr val="FFFFFF"/>
              </a:highlight>
            </a:endParaRPr>
          </a:p>
          <a:p>
            <a:pPr indent="0" lvl="0" marL="0" rtl="0" algn="l">
              <a:spcBef>
                <a:spcPts val="0"/>
              </a:spcBef>
              <a:spcAft>
                <a:spcPts val="0"/>
              </a:spcAft>
              <a:buNone/>
            </a:pPr>
            <a:r>
              <a:t/>
            </a:r>
            <a:endParaRPr sz="1800">
              <a:solidFill>
                <a:schemeClr val="dk1"/>
              </a:solidFill>
              <a:highlight>
                <a:srgbClr val="FFFFFF"/>
              </a:highlight>
            </a:endParaRPr>
          </a:p>
          <a:p>
            <a:pPr indent="0" lvl="0" marL="0" rtl="0" algn="l">
              <a:spcBef>
                <a:spcPts val="0"/>
              </a:spcBef>
              <a:spcAft>
                <a:spcPts val="0"/>
              </a:spcAft>
              <a:buNone/>
            </a:pPr>
            <a:r>
              <a:t/>
            </a:r>
            <a:endParaRPr sz="1800">
              <a:solidFill>
                <a:schemeClr val="dk1"/>
              </a:solidFill>
              <a:highlight>
                <a:srgbClr val="FFFFFF"/>
              </a:highlight>
            </a:endParaRPr>
          </a:p>
          <a:p>
            <a:pPr indent="-355600" lvl="0" marL="457200" rtl="0" algn="l">
              <a:spcBef>
                <a:spcPts val="0"/>
              </a:spcBef>
              <a:spcAft>
                <a:spcPts val="0"/>
              </a:spcAft>
              <a:buClr>
                <a:schemeClr val="dk1"/>
              </a:buClr>
              <a:buSzPts val="2000"/>
              <a:buChar char="●"/>
            </a:pPr>
            <a:r>
              <a:rPr b="1" lang="zh-CN" sz="2000">
                <a:solidFill>
                  <a:schemeClr val="dk1"/>
                </a:solidFill>
                <a:highlight>
                  <a:srgbClr val="FFFFFF"/>
                </a:highlight>
              </a:rPr>
              <a:t>Characterization Demensions:</a:t>
            </a:r>
            <a:endParaRPr sz="2000">
              <a:solidFill>
                <a:schemeClr val="dk1"/>
              </a:solidFill>
              <a:highlight>
                <a:srgbClr val="FFFFFF"/>
              </a:highlight>
            </a:endParaRPr>
          </a:p>
          <a:p>
            <a:pPr indent="0" lvl="0" marL="457200" rtl="0" algn="l">
              <a:lnSpc>
                <a:spcPct val="115000"/>
              </a:lnSpc>
              <a:spcBef>
                <a:spcPts val="0"/>
              </a:spcBef>
              <a:spcAft>
                <a:spcPts val="0"/>
              </a:spcAft>
              <a:buNone/>
            </a:pPr>
            <a:r>
              <a:rPr lang="zh-CN" sz="1800">
                <a:solidFill>
                  <a:schemeClr val="dk1"/>
                </a:solidFill>
                <a:highlight>
                  <a:schemeClr val="lt1"/>
                </a:highlight>
              </a:rPr>
              <a:t>1</a:t>
            </a:r>
            <a:r>
              <a:rPr lang="zh-CN" sz="1800">
                <a:solidFill>
                  <a:schemeClr val="dk1"/>
                </a:solidFill>
                <a:highlight>
                  <a:schemeClr val="lt1"/>
                </a:highlight>
              </a:rPr>
              <a:t>. Distribution in Different Granularity Levels: General Level; Rack Level; Node Level</a:t>
            </a:r>
            <a:endParaRPr sz="1800">
              <a:solidFill>
                <a:schemeClr val="dk1"/>
              </a:solidFill>
              <a:highlight>
                <a:schemeClr val="lt1"/>
              </a:highlight>
            </a:endParaRPr>
          </a:p>
          <a:p>
            <a:pPr indent="0" lvl="0" marL="457200" rtl="0" algn="l">
              <a:lnSpc>
                <a:spcPct val="115000"/>
              </a:lnSpc>
              <a:spcBef>
                <a:spcPts val="0"/>
              </a:spcBef>
              <a:spcAft>
                <a:spcPts val="0"/>
              </a:spcAft>
              <a:buNone/>
            </a:pPr>
            <a:r>
              <a:rPr lang="zh-CN" sz="1800">
                <a:solidFill>
                  <a:schemeClr val="dk1"/>
                </a:solidFill>
                <a:highlight>
                  <a:schemeClr val="lt1"/>
                </a:highlight>
              </a:rPr>
              <a:t>2. Correlation</a:t>
            </a:r>
            <a:endParaRPr sz="1800">
              <a:solidFill>
                <a:schemeClr val="dk1"/>
              </a:solidFill>
              <a:highlight>
                <a:schemeClr val="lt1"/>
              </a:highlight>
            </a:endParaRPr>
          </a:p>
          <a:p>
            <a:pPr indent="0" lvl="0" marL="457200" rtl="0" algn="l">
              <a:lnSpc>
                <a:spcPct val="115000"/>
              </a:lnSpc>
              <a:spcBef>
                <a:spcPts val="0"/>
              </a:spcBef>
              <a:spcAft>
                <a:spcPts val="0"/>
              </a:spcAft>
              <a:buNone/>
            </a:pPr>
            <a:r>
              <a:rPr lang="zh-CN" sz="1800">
                <a:solidFill>
                  <a:schemeClr val="dk1"/>
                </a:solidFill>
                <a:highlight>
                  <a:srgbClr val="FFFFFF"/>
                </a:highlight>
              </a:rPr>
              <a:t>3. Temporal Dynamics</a:t>
            </a:r>
            <a:endParaRPr sz="1800">
              <a:solidFill>
                <a:schemeClr val="dk1"/>
              </a:solidFill>
              <a:highlight>
                <a:srgbClr val="FFFFFF"/>
              </a:highlight>
            </a:endParaRPr>
          </a:p>
          <a:p>
            <a:pPr indent="0" lvl="0" marL="457200" rtl="0" algn="l">
              <a:spcBef>
                <a:spcPts val="0"/>
              </a:spcBef>
              <a:spcAft>
                <a:spcPts val="0"/>
              </a:spcAft>
              <a:buNone/>
            </a:pPr>
            <a:r>
              <a:rPr lang="zh-CN" sz="1800">
                <a:solidFill>
                  <a:schemeClr val="dk1"/>
                </a:solidFill>
                <a:highlight>
                  <a:srgbClr val="FFFFFF"/>
                </a:highlight>
              </a:rPr>
              <a:t>4. Pattern Analysis</a:t>
            </a:r>
            <a:endParaRPr sz="1800">
              <a:solidFill>
                <a:schemeClr val="dk1"/>
              </a:solidFill>
              <a:highlight>
                <a:srgbClr val="FFFFFF"/>
              </a:highlight>
            </a:endParaRPr>
          </a:p>
          <a:p>
            <a:pPr indent="0" lvl="0" marL="457200" rtl="0" algn="l">
              <a:spcBef>
                <a:spcPts val="0"/>
              </a:spcBef>
              <a:spcAft>
                <a:spcPts val="0"/>
              </a:spcAft>
              <a:buNone/>
            </a:pPr>
            <a:r>
              <a:t/>
            </a:r>
            <a:endParaRPr sz="1800">
              <a:solidFill>
                <a:schemeClr val="dk1"/>
              </a:solidFill>
              <a:highlight>
                <a:srgbClr val="FFFFFF"/>
              </a:highlight>
            </a:endParaRPr>
          </a:p>
        </p:txBody>
      </p:sp>
      <p:sp>
        <p:nvSpPr>
          <p:cNvPr id="162" name="Google Shape;162;p21"/>
          <p:cNvSpPr/>
          <p:nvPr/>
        </p:nvSpPr>
        <p:spPr>
          <a:xfrm>
            <a:off x="6115375" y="1158450"/>
            <a:ext cx="2878800" cy="1860600"/>
          </a:xfrm>
          <a:prstGeom prst="wedgeRectCallout">
            <a:avLst>
              <a:gd fmla="val -20833" name="adj1"/>
              <a:gd fmla="val 62500" name="adj2"/>
            </a:avLst>
          </a:prstGeom>
          <a:solidFill>
            <a:srgbClr val="0277B3"/>
          </a:solidFill>
          <a:ln cap="flat" cmpd="sng" w="9525">
            <a:solidFill>
              <a:srgbClr val="027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sz="1500">
                <a:solidFill>
                  <a:schemeClr val="lt1"/>
                </a:solidFill>
              </a:rPr>
              <a:t>We make 19 data-driven observations in the thesis</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rPr lang="zh-CN" sz="1500">
                <a:solidFill>
                  <a:schemeClr val="lt1"/>
                </a:solidFill>
              </a:rPr>
              <a:t>We also analyze their implications for practical use / analyze why they may happen</a:t>
            </a:r>
            <a:endParaRPr sz="15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idx="12" type="sldNum"/>
          </p:nvPr>
        </p:nvSpPr>
        <p:spPr>
          <a:xfrm>
            <a:off x="8583600" y="4824572"/>
            <a:ext cx="560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zh-CN"/>
              <a:t>‹#›</a:t>
            </a:fld>
            <a:endParaRPr/>
          </a:p>
        </p:txBody>
      </p:sp>
      <p:sp>
        <p:nvSpPr>
          <p:cNvPr id="169" name="Google Shape;169;p22"/>
          <p:cNvSpPr txBox="1"/>
          <p:nvPr/>
        </p:nvSpPr>
        <p:spPr>
          <a:xfrm>
            <a:off x="104952" y="43275"/>
            <a:ext cx="64824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3300">
                <a:solidFill>
                  <a:schemeClr val="dk1"/>
                </a:solidFill>
                <a:latin typeface="Calibri"/>
                <a:ea typeface="Calibri"/>
                <a:cs typeface="Calibri"/>
                <a:sym typeface="Calibri"/>
              </a:rPr>
              <a:t>RQ1.  Distribution - General Level</a:t>
            </a:r>
            <a:endParaRPr b="1" sz="1100"/>
          </a:p>
        </p:txBody>
      </p:sp>
      <p:sp>
        <p:nvSpPr>
          <p:cNvPr id="170" name="Google Shape;170;p22"/>
          <p:cNvSpPr txBox="1"/>
          <p:nvPr/>
        </p:nvSpPr>
        <p:spPr>
          <a:xfrm>
            <a:off x="2056388" y="4625063"/>
            <a:ext cx="52113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900">
                <a:solidFill>
                  <a:schemeClr val="lt1"/>
                </a:solidFill>
                <a:latin typeface="Calibri"/>
                <a:ea typeface="Calibri"/>
                <a:cs typeface="Calibri"/>
                <a:sym typeface="Calibri"/>
              </a:rPr>
              <a:t>*</a:t>
            </a:r>
            <a:r>
              <a:rPr lang="zh-CN" sz="900" u="sng">
                <a:solidFill>
                  <a:schemeClr val="lt1"/>
                </a:solidFill>
                <a:latin typeface="Calibri"/>
                <a:ea typeface="Calibri"/>
                <a:cs typeface="Calibri"/>
                <a:sym typeface="Calibri"/>
              </a:rPr>
              <a:t>Source</a:t>
            </a:r>
            <a:r>
              <a:rPr lang="zh-CN" sz="900">
                <a:solidFill>
                  <a:schemeClr val="lt1"/>
                </a:solidFill>
                <a:latin typeface="Calibri"/>
                <a:ea typeface="Calibri"/>
                <a:cs typeface="Calibri"/>
                <a:sym typeface="Calibri"/>
              </a:rPr>
              <a:t>: </a:t>
            </a:r>
            <a:r>
              <a:rPr lang="zh-CN" sz="900">
                <a:solidFill>
                  <a:schemeClr val="lt1"/>
                </a:solidFill>
              </a:rPr>
              <a:t>Literature Review: Energy-efficient techniques for Big Data processing in the 21st Century ICT Infrastructure</a:t>
            </a:r>
            <a:endParaRPr sz="900">
              <a:solidFill>
                <a:schemeClr val="lt1"/>
              </a:solidFill>
            </a:endParaRPr>
          </a:p>
        </p:txBody>
      </p:sp>
      <p:pic>
        <p:nvPicPr>
          <p:cNvPr id="171" name="Google Shape;171;p22"/>
          <p:cNvPicPr preferRelativeResize="0"/>
          <p:nvPr/>
        </p:nvPicPr>
        <p:blipFill>
          <a:blip r:embed="rId3">
            <a:alphaModFix/>
          </a:blip>
          <a:stretch>
            <a:fillRect/>
          </a:stretch>
        </p:blipFill>
        <p:spPr>
          <a:xfrm>
            <a:off x="0" y="4625075"/>
            <a:ext cx="8857252" cy="526850"/>
          </a:xfrm>
          <a:prstGeom prst="rect">
            <a:avLst/>
          </a:prstGeom>
          <a:noFill/>
          <a:ln>
            <a:noFill/>
          </a:ln>
        </p:spPr>
      </p:pic>
      <p:pic>
        <p:nvPicPr>
          <p:cNvPr id="172" name="Google Shape;172;p22"/>
          <p:cNvPicPr preferRelativeResize="0"/>
          <p:nvPr/>
        </p:nvPicPr>
        <p:blipFill>
          <a:blip r:embed="rId4">
            <a:alphaModFix/>
          </a:blip>
          <a:stretch>
            <a:fillRect/>
          </a:stretch>
        </p:blipFill>
        <p:spPr>
          <a:xfrm>
            <a:off x="687800" y="891175"/>
            <a:ext cx="3915324" cy="2594100"/>
          </a:xfrm>
          <a:prstGeom prst="rect">
            <a:avLst/>
          </a:prstGeom>
          <a:noFill/>
          <a:ln>
            <a:noFill/>
          </a:ln>
        </p:spPr>
      </p:pic>
      <p:sp>
        <p:nvSpPr>
          <p:cNvPr id="173" name="Google Shape;173;p22"/>
          <p:cNvSpPr txBox="1"/>
          <p:nvPr/>
        </p:nvSpPr>
        <p:spPr>
          <a:xfrm>
            <a:off x="0" y="3885473"/>
            <a:ext cx="9144000" cy="6771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SzPts val="1600"/>
              <a:buChar char="●"/>
            </a:pPr>
            <a:r>
              <a:rPr lang="zh-CN" sz="1600"/>
              <a:t> </a:t>
            </a:r>
            <a:r>
              <a:rPr b="1" lang="zh-CN" sz="1600"/>
              <a:t> </a:t>
            </a:r>
            <a:r>
              <a:rPr b="1" lang="zh-CN" sz="1600"/>
              <a:t>CPU Load, Power Usage distribution skews toward lower values</a:t>
            </a:r>
            <a:endParaRPr b="1" sz="1600"/>
          </a:p>
          <a:p>
            <a:pPr indent="-330200" lvl="0" marL="457200" rtl="0" algn="just">
              <a:spcBef>
                <a:spcPts val="0"/>
              </a:spcBef>
              <a:spcAft>
                <a:spcPts val="0"/>
              </a:spcAft>
              <a:buSzPts val="1600"/>
              <a:buChar char="●"/>
            </a:pPr>
            <a:r>
              <a:rPr b="1" lang="zh-CN" sz="1600"/>
              <a:t> </a:t>
            </a:r>
            <a:r>
              <a:rPr b="1" lang="zh-CN" sz="1600"/>
              <a:t> </a:t>
            </a:r>
            <a:r>
              <a:rPr b="1" lang="zh-CN" sz="1600"/>
              <a:t>Both s</a:t>
            </a:r>
            <a:r>
              <a:rPr b="1" lang="zh-CN" sz="1600"/>
              <a:t>ignificant variability in the values</a:t>
            </a:r>
            <a:endParaRPr b="1" sz="1600"/>
          </a:p>
        </p:txBody>
      </p:sp>
      <p:sp>
        <p:nvSpPr>
          <p:cNvPr id="174" name="Google Shape;174;p22"/>
          <p:cNvSpPr txBox="1"/>
          <p:nvPr/>
        </p:nvSpPr>
        <p:spPr>
          <a:xfrm>
            <a:off x="202625" y="851175"/>
            <a:ext cx="83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CN"/>
              <a:t>10^8</a:t>
            </a:r>
            <a:endParaRPr/>
          </a:p>
        </p:txBody>
      </p:sp>
      <p:sp>
        <p:nvSpPr>
          <p:cNvPr id="175" name="Google Shape;175;p22"/>
          <p:cNvSpPr/>
          <p:nvPr/>
        </p:nvSpPr>
        <p:spPr>
          <a:xfrm>
            <a:off x="740150" y="1235775"/>
            <a:ext cx="281100" cy="21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nvSpPr>
        <p:spPr>
          <a:xfrm>
            <a:off x="202625" y="1451175"/>
            <a:ext cx="83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CN"/>
              <a:t>10^6</a:t>
            </a:r>
            <a:endParaRPr/>
          </a:p>
        </p:txBody>
      </p:sp>
      <p:sp>
        <p:nvSpPr>
          <p:cNvPr id="177" name="Google Shape;177;p22"/>
          <p:cNvSpPr txBox="1"/>
          <p:nvPr/>
        </p:nvSpPr>
        <p:spPr>
          <a:xfrm>
            <a:off x="202625" y="1143375"/>
            <a:ext cx="83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CN">
                <a:solidFill>
                  <a:schemeClr val="lt2"/>
                </a:solidFill>
              </a:rPr>
              <a:t>10^7</a:t>
            </a:r>
            <a:endParaRPr>
              <a:solidFill>
                <a:schemeClr val="lt2"/>
              </a:solidFill>
            </a:endParaRPr>
          </a:p>
        </p:txBody>
      </p:sp>
      <p:sp>
        <p:nvSpPr>
          <p:cNvPr id="178" name="Google Shape;178;p22"/>
          <p:cNvSpPr txBox="1"/>
          <p:nvPr/>
        </p:nvSpPr>
        <p:spPr>
          <a:xfrm>
            <a:off x="2096675" y="3485275"/>
            <a:ext cx="226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Calibri"/>
                <a:ea typeface="Calibri"/>
                <a:cs typeface="Calibri"/>
                <a:sym typeface="Calibri"/>
              </a:rPr>
              <a:t>Power Usage</a:t>
            </a:r>
            <a:r>
              <a:rPr b="1" lang="zh-CN">
                <a:latin typeface="Calibri"/>
                <a:ea typeface="Calibri"/>
                <a:cs typeface="Calibri"/>
                <a:sym typeface="Calibri"/>
              </a:rPr>
              <a:t>(W)</a:t>
            </a:r>
            <a:endParaRPr b="1">
              <a:latin typeface="Calibri"/>
              <a:ea typeface="Calibri"/>
              <a:cs typeface="Calibri"/>
              <a:sym typeface="Calibri"/>
            </a:endParaRPr>
          </a:p>
        </p:txBody>
      </p:sp>
      <p:sp>
        <p:nvSpPr>
          <p:cNvPr id="179" name="Google Shape;179;p22"/>
          <p:cNvSpPr txBox="1"/>
          <p:nvPr/>
        </p:nvSpPr>
        <p:spPr>
          <a:xfrm>
            <a:off x="202625" y="2013475"/>
            <a:ext cx="83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CN"/>
              <a:t>10^4</a:t>
            </a:r>
            <a:endParaRPr/>
          </a:p>
        </p:txBody>
      </p:sp>
      <p:sp>
        <p:nvSpPr>
          <p:cNvPr id="180" name="Google Shape;180;p22"/>
          <p:cNvSpPr txBox="1"/>
          <p:nvPr/>
        </p:nvSpPr>
        <p:spPr>
          <a:xfrm>
            <a:off x="202625" y="2575763"/>
            <a:ext cx="83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CN"/>
              <a:t>10^2</a:t>
            </a:r>
            <a:endParaRPr/>
          </a:p>
        </p:txBody>
      </p:sp>
      <p:sp>
        <p:nvSpPr>
          <p:cNvPr id="181" name="Google Shape;181;p22"/>
          <p:cNvSpPr txBox="1"/>
          <p:nvPr/>
        </p:nvSpPr>
        <p:spPr>
          <a:xfrm>
            <a:off x="202625" y="2875750"/>
            <a:ext cx="83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CN">
                <a:solidFill>
                  <a:schemeClr val="lt2"/>
                </a:solidFill>
              </a:rPr>
              <a:t>10^1</a:t>
            </a:r>
            <a:endParaRPr>
              <a:solidFill>
                <a:schemeClr val="lt2"/>
              </a:solidFill>
            </a:endParaRPr>
          </a:p>
        </p:txBody>
      </p:sp>
      <p:sp>
        <p:nvSpPr>
          <p:cNvPr id="182" name="Google Shape;182;p22"/>
          <p:cNvSpPr txBox="1"/>
          <p:nvPr/>
        </p:nvSpPr>
        <p:spPr>
          <a:xfrm>
            <a:off x="202625" y="2292650"/>
            <a:ext cx="83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CN">
                <a:solidFill>
                  <a:schemeClr val="lt2"/>
                </a:solidFill>
              </a:rPr>
              <a:t>10^3</a:t>
            </a:r>
            <a:endParaRPr>
              <a:solidFill>
                <a:schemeClr val="lt2"/>
              </a:solidFill>
            </a:endParaRPr>
          </a:p>
        </p:txBody>
      </p:sp>
      <p:sp>
        <p:nvSpPr>
          <p:cNvPr id="183" name="Google Shape;183;p22"/>
          <p:cNvSpPr txBox="1"/>
          <p:nvPr/>
        </p:nvSpPr>
        <p:spPr>
          <a:xfrm>
            <a:off x="202625" y="1718013"/>
            <a:ext cx="83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CN">
                <a:solidFill>
                  <a:schemeClr val="lt2"/>
                </a:solidFill>
              </a:rPr>
              <a:t>10^5</a:t>
            </a:r>
            <a:endParaRPr>
              <a:solidFill>
                <a:schemeClr val="lt2"/>
              </a:solidFill>
            </a:endParaRPr>
          </a:p>
        </p:txBody>
      </p:sp>
      <p:sp>
        <p:nvSpPr>
          <p:cNvPr id="184" name="Google Shape;184;p22"/>
          <p:cNvSpPr txBox="1"/>
          <p:nvPr/>
        </p:nvSpPr>
        <p:spPr>
          <a:xfrm>
            <a:off x="951825" y="3184863"/>
            <a:ext cx="955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CN"/>
              <a:t>0     250</a:t>
            </a:r>
            <a:endParaRPr/>
          </a:p>
        </p:txBody>
      </p:sp>
      <p:sp>
        <p:nvSpPr>
          <p:cNvPr id="185" name="Google Shape;185;p22"/>
          <p:cNvSpPr txBox="1"/>
          <p:nvPr/>
        </p:nvSpPr>
        <p:spPr>
          <a:xfrm>
            <a:off x="1819775" y="3184875"/>
            <a:ext cx="665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t>500</a:t>
            </a:r>
            <a:endParaRPr/>
          </a:p>
        </p:txBody>
      </p:sp>
      <p:sp>
        <p:nvSpPr>
          <p:cNvPr id="186" name="Google Shape;186;p22"/>
          <p:cNvSpPr txBox="1"/>
          <p:nvPr/>
        </p:nvSpPr>
        <p:spPr>
          <a:xfrm>
            <a:off x="2334325" y="3179050"/>
            <a:ext cx="560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t>750</a:t>
            </a:r>
            <a:endParaRPr/>
          </a:p>
        </p:txBody>
      </p:sp>
      <p:sp>
        <p:nvSpPr>
          <p:cNvPr id="187" name="Google Shape;187;p22"/>
          <p:cNvSpPr txBox="1"/>
          <p:nvPr/>
        </p:nvSpPr>
        <p:spPr>
          <a:xfrm>
            <a:off x="2777025" y="3179050"/>
            <a:ext cx="665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t>1000</a:t>
            </a:r>
            <a:endParaRPr/>
          </a:p>
        </p:txBody>
      </p:sp>
      <p:sp>
        <p:nvSpPr>
          <p:cNvPr id="188" name="Google Shape;188;p22"/>
          <p:cNvSpPr txBox="1"/>
          <p:nvPr/>
        </p:nvSpPr>
        <p:spPr>
          <a:xfrm>
            <a:off x="3321425" y="3179050"/>
            <a:ext cx="612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t>1250</a:t>
            </a:r>
            <a:endParaRPr/>
          </a:p>
        </p:txBody>
      </p:sp>
      <p:sp>
        <p:nvSpPr>
          <p:cNvPr id="189" name="Google Shape;189;p22"/>
          <p:cNvSpPr txBox="1"/>
          <p:nvPr/>
        </p:nvSpPr>
        <p:spPr>
          <a:xfrm rot="-5400000">
            <a:off x="-380600" y="1807088"/>
            <a:ext cx="137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Calibri"/>
                <a:ea typeface="Calibri"/>
                <a:cs typeface="Calibri"/>
                <a:sym typeface="Calibri"/>
              </a:rPr>
              <a:t>Count(log scale)</a:t>
            </a:r>
            <a:endParaRPr b="1">
              <a:latin typeface="Calibri"/>
              <a:ea typeface="Calibri"/>
              <a:cs typeface="Calibri"/>
              <a:sym typeface="Calibri"/>
            </a:endParaRPr>
          </a:p>
        </p:txBody>
      </p:sp>
      <p:sp>
        <p:nvSpPr>
          <p:cNvPr id="190" name="Google Shape;190;p22"/>
          <p:cNvSpPr txBox="1"/>
          <p:nvPr/>
        </p:nvSpPr>
        <p:spPr>
          <a:xfrm>
            <a:off x="3822600" y="3179050"/>
            <a:ext cx="665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t>1500</a:t>
            </a:r>
            <a:endParaRPr/>
          </a:p>
        </p:txBody>
      </p:sp>
      <p:pic>
        <p:nvPicPr>
          <p:cNvPr id="191" name="Google Shape;191;p22"/>
          <p:cNvPicPr preferRelativeResize="0"/>
          <p:nvPr/>
        </p:nvPicPr>
        <p:blipFill>
          <a:blip r:embed="rId5">
            <a:alphaModFix/>
          </a:blip>
          <a:stretch>
            <a:fillRect/>
          </a:stretch>
        </p:blipFill>
        <p:spPr>
          <a:xfrm>
            <a:off x="4719900" y="1718025"/>
            <a:ext cx="4302301" cy="779950"/>
          </a:xfrm>
          <a:prstGeom prst="rect">
            <a:avLst/>
          </a:prstGeom>
          <a:noFill/>
          <a:ln>
            <a:noFill/>
          </a:ln>
        </p:spPr>
      </p:pic>
      <p:sp>
        <p:nvSpPr>
          <p:cNvPr id="192" name="Google Shape;192;p22"/>
          <p:cNvSpPr/>
          <p:nvPr/>
        </p:nvSpPr>
        <p:spPr>
          <a:xfrm>
            <a:off x="8431975" y="1770725"/>
            <a:ext cx="516600" cy="646500"/>
          </a:xfrm>
          <a:prstGeom prst="rect">
            <a:avLst/>
          </a:prstGeom>
          <a:noFill/>
          <a:ln cap="flat" cmpd="sng" w="38100">
            <a:solidFill>
              <a:srgbClr val="0277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